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handoutMasterIdLst>
    <p:handoutMasterId r:id="rId21"/>
  </p:handoutMasterIdLst>
  <p:sldIdLst>
    <p:sldId id="268" r:id="rId2"/>
    <p:sldId id="296" r:id="rId3"/>
    <p:sldId id="370" r:id="rId4"/>
    <p:sldId id="373" r:id="rId5"/>
    <p:sldId id="392" r:id="rId6"/>
    <p:sldId id="366" r:id="rId7"/>
    <p:sldId id="390" r:id="rId8"/>
    <p:sldId id="375" r:id="rId9"/>
    <p:sldId id="367" r:id="rId10"/>
    <p:sldId id="394" r:id="rId11"/>
    <p:sldId id="393" r:id="rId12"/>
    <p:sldId id="397" r:id="rId13"/>
    <p:sldId id="398" r:id="rId14"/>
    <p:sldId id="395" r:id="rId15"/>
    <p:sldId id="400" r:id="rId16"/>
    <p:sldId id="401" r:id="rId17"/>
    <p:sldId id="399" r:id="rId18"/>
    <p:sldId id="368" r:id="rId19"/>
  </p:sldIdLst>
  <p:sldSz cx="24384000" cy="13716000"/>
  <p:notesSz cx="6858000" cy="9144000"/>
  <p:defaultTex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defaultTextStyle>
  <p:extLst>
    <p:ext uri="{521415D9-36F7-43E2-AB2F-B90AF26B5E84}">
      <p14:sectionLst xmlns:p14="http://schemas.microsoft.com/office/powerpoint/2010/main">
        <p14:section name="Sekcja domyślna" id="{C9324A95-C179-42B0-88B6-91656287D470}">
          <p14:sldIdLst>
            <p14:sldId id="268"/>
            <p14:sldId id="296"/>
            <p14:sldId id="370"/>
            <p14:sldId id="373"/>
            <p14:sldId id="392"/>
            <p14:sldId id="366"/>
            <p14:sldId id="390"/>
            <p14:sldId id="375"/>
            <p14:sldId id="367"/>
            <p14:sldId id="394"/>
            <p14:sldId id="393"/>
            <p14:sldId id="397"/>
            <p14:sldId id="398"/>
            <p14:sldId id="395"/>
            <p14:sldId id="400"/>
            <p14:sldId id="401"/>
            <p14:sldId id="399"/>
            <p14:sldId id="36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294C"/>
    <a:srgbClr val="FBBA00"/>
    <a:srgbClr val="154C8E"/>
    <a:srgbClr val="DCDDDF"/>
    <a:srgbClr val="7F7F7F"/>
    <a:srgbClr val="19A6CD"/>
    <a:srgbClr val="00B050"/>
    <a:srgbClr val="1BB3DB"/>
    <a:srgbClr val="9B2FD1"/>
    <a:srgbClr val="A749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214" autoAdjust="0"/>
    <p:restoredTop sz="85070" autoAdjust="0"/>
  </p:normalViewPr>
  <p:slideViewPr>
    <p:cSldViewPr snapToGrid="0" showGuides="1">
      <p:cViewPr varScale="1">
        <p:scale>
          <a:sx n="52" d="100"/>
          <a:sy n="52" d="100"/>
        </p:scale>
        <p:origin x="1408" y="200"/>
      </p:cViewPr>
      <p:guideLst/>
    </p:cSldViewPr>
  </p:slideViewPr>
  <p:outlineViewPr>
    <p:cViewPr>
      <p:scale>
        <a:sx n="33" d="100"/>
        <a:sy n="33" d="100"/>
      </p:scale>
      <p:origin x="0" y="-4540"/>
    </p:cViewPr>
  </p:outlineViewPr>
  <p:notesTextViewPr>
    <p:cViewPr>
      <p:scale>
        <a:sx n="1" d="1"/>
        <a:sy n="1" d="1"/>
      </p:scale>
      <p:origin x="0" y="0"/>
    </p:cViewPr>
  </p:notesTextViewPr>
  <p:sorterViewPr>
    <p:cViewPr>
      <p:scale>
        <a:sx n="50" d="100"/>
        <a:sy n="50" d="100"/>
      </p:scale>
      <p:origin x="0" y="-7696"/>
    </p:cViewPr>
  </p:sorterViewPr>
  <p:notesViewPr>
    <p:cSldViewPr snapToGrid="0" showGuides="1">
      <p:cViewPr varScale="1">
        <p:scale>
          <a:sx n="102" d="100"/>
          <a:sy n="102" d="100"/>
        </p:scale>
        <p:origin x="352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F7DCF6F-D47A-4251-A947-55C6E670AA80}" type="datetimeFigureOut">
              <a:rPr lang="en-US" smtClean="0"/>
              <a:t>7/5/22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E0863C0-3C0C-4227-829A-BB3F7A60FC6A}" type="slidenum">
              <a:rPr lang="en-US" smtClean="0"/>
              <a:t>‹#›</a:t>
            </a:fld>
            <a:endParaRPr lang="en-US"/>
          </a:p>
        </p:txBody>
      </p:sp>
    </p:spTree>
    <p:extLst>
      <p:ext uri="{BB962C8B-B14F-4D97-AF65-F5344CB8AC3E}">
        <p14:creationId xmlns:p14="http://schemas.microsoft.com/office/powerpoint/2010/main" val="3227524583"/>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5.png>
</file>

<file path=ppt/media/image6.jp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DCBC42-6563-49C0-9AB0-0B46679F5AB4}" type="datetimeFigureOut">
              <a:rPr lang="en-US" smtClean="0"/>
              <a:t>7/5/22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DDD579-49B2-4848-8B9E-FAC72A3B8248}" type="slidenum">
              <a:rPr lang="en-US" smtClean="0"/>
              <a:t>‹#›</a:t>
            </a:fld>
            <a:endParaRPr lang="en-US"/>
          </a:p>
        </p:txBody>
      </p:sp>
    </p:spTree>
    <p:extLst>
      <p:ext uri="{BB962C8B-B14F-4D97-AF65-F5344CB8AC3E}">
        <p14:creationId xmlns:p14="http://schemas.microsoft.com/office/powerpoint/2010/main" val="2092581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Hello. My name is Mateusz </a:t>
            </a:r>
            <a:r>
              <a:rPr lang="en-GB" sz="1200" kern="1200" dirty="0" err="1">
                <a:solidFill>
                  <a:schemeClr val="tx1"/>
                </a:solidFill>
                <a:effectLst/>
                <a:latin typeface="+mn-lt"/>
                <a:ea typeface="+mn-ea"/>
                <a:cs typeface="+mn-cs"/>
              </a:rPr>
              <a:t>Urbanek</a:t>
            </a:r>
            <a:r>
              <a:rPr lang="en-GB" sz="1200" kern="1200" dirty="0">
                <a:solidFill>
                  <a:schemeClr val="tx1"/>
                </a:solidFill>
                <a:effectLst/>
                <a:latin typeface="+mn-lt"/>
                <a:ea typeface="+mn-ea"/>
                <a:cs typeface="+mn-cs"/>
              </a:rPr>
              <a:t> and the title of my thesis is </a:t>
            </a:r>
            <a:r>
              <a:rPr lang="en-GB" sz="1200" i="1" kern="1200" dirty="0">
                <a:solidFill>
                  <a:schemeClr val="tx1"/>
                </a:solidFill>
                <a:effectLst/>
                <a:latin typeface="+mn-lt"/>
                <a:ea typeface="+mn-ea"/>
                <a:cs typeface="+mn-cs"/>
              </a:rPr>
              <a:t>Analysis of smoking status on molecular mechanisms of SARS-COV-2 viral entry through single-cell sequencing experiments</a:t>
            </a:r>
            <a:r>
              <a:rPr lang="en-GB" sz="1200" kern="1200" dirty="0">
                <a:solidFill>
                  <a:schemeClr val="tx1"/>
                </a:solidFill>
                <a:effectLst/>
                <a:latin typeface="+mn-lt"/>
                <a:ea typeface="+mn-ea"/>
                <a:cs typeface="+mn-cs"/>
              </a:rPr>
              <a:t>. Supervisor of my thesis was </a:t>
            </a:r>
            <a:r>
              <a:rPr lang="en-GB" sz="1200" kern="1200" dirty="0" err="1">
                <a:solidFill>
                  <a:schemeClr val="tx1"/>
                </a:solidFill>
                <a:effectLst/>
                <a:latin typeface="+mn-lt"/>
                <a:ea typeface="+mn-ea"/>
                <a:cs typeface="+mn-cs"/>
              </a:rPr>
              <a:t>Doktor</a:t>
            </a:r>
            <a:r>
              <a:rPr lang="en-GB" sz="1200" kern="1200" dirty="0">
                <a:solidFill>
                  <a:schemeClr val="tx1"/>
                </a:solidFill>
                <a:effectLst/>
                <a:latin typeface="+mn-lt"/>
                <a:ea typeface="+mn-ea"/>
                <a:cs typeface="+mn-cs"/>
              </a:rPr>
              <a:t> Anna </a:t>
            </a:r>
            <a:r>
              <a:rPr lang="en-GB" sz="1200" kern="1200" dirty="0" err="1">
                <a:solidFill>
                  <a:schemeClr val="tx1"/>
                </a:solidFill>
                <a:effectLst/>
                <a:latin typeface="+mn-lt"/>
                <a:ea typeface="+mn-ea"/>
                <a:cs typeface="+mn-cs"/>
              </a:rPr>
              <a:t>Papież</a:t>
            </a:r>
            <a:r>
              <a:rPr lang="en-GB" sz="1200" kern="1200" dirty="0">
                <a:solidFill>
                  <a:schemeClr val="tx1"/>
                </a:solidFill>
                <a:effectLst/>
                <a:latin typeface="+mn-lt"/>
                <a:ea typeface="+mn-ea"/>
                <a:cs typeface="+mn-cs"/>
              </a:rPr>
              <a:t>, and the consultant of the work was </a:t>
            </a:r>
            <a:r>
              <a:rPr lang="en-GB" sz="1200" kern="1200" dirty="0" err="1">
                <a:solidFill>
                  <a:schemeClr val="tx1"/>
                </a:solidFill>
                <a:effectLst/>
                <a:latin typeface="+mn-lt"/>
                <a:ea typeface="+mn-ea"/>
                <a:cs typeface="+mn-cs"/>
              </a:rPr>
              <a:t>Doktor</a:t>
            </a:r>
            <a:r>
              <a:rPr lang="en-GB" sz="1200" kern="1200" dirty="0">
                <a:solidFill>
                  <a:schemeClr val="tx1"/>
                </a:solidFill>
                <a:effectLst/>
                <a:latin typeface="+mn-lt"/>
                <a:ea typeface="+mn-ea"/>
                <a:cs typeface="+mn-cs"/>
              </a:rPr>
              <a:t> </a:t>
            </a:r>
            <a:r>
              <a:rPr lang="en-GB" sz="1200" kern="1200" dirty="0" err="1">
                <a:solidFill>
                  <a:schemeClr val="tx1"/>
                </a:solidFill>
                <a:effectLst/>
                <a:latin typeface="+mn-lt"/>
                <a:ea typeface="+mn-ea"/>
                <a:cs typeface="+mn-cs"/>
              </a:rPr>
              <a:t>Michał</a:t>
            </a:r>
            <a:r>
              <a:rPr lang="en-GB" sz="1200" kern="1200" dirty="0">
                <a:solidFill>
                  <a:schemeClr val="tx1"/>
                </a:solidFill>
                <a:effectLst/>
                <a:latin typeface="+mn-lt"/>
                <a:ea typeface="+mn-ea"/>
                <a:cs typeface="+mn-cs"/>
              </a:rPr>
              <a:t> </a:t>
            </a:r>
            <a:r>
              <a:rPr lang="en-GB" sz="1200" kern="1200" dirty="0" err="1">
                <a:solidFill>
                  <a:schemeClr val="tx1"/>
                </a:solidFill>
                <a:effectLst/>
                <a:latin typeface="+mn-lt"/>
                <a:ea typeface="+mn-ea"/>
                <a:cs typeface="+mn-cs"/>
              </a:rPr>
              <a:t>Marczyk</a:t>
            </a:r>
            <a:r>
              <a:rPr lang="en-GB" sz="1200" kern="1200" dirty="0">
                <a:solidFill>
                  <a:schemeClr val="tx1"/>
                </a:solidFill>
                <a:effectLst/>
                <a:latin typeface="+mn-lt"/>
                <a:ea typeface="+mn-ea"/>
                <a:cs typeface="+mn-cs"/>
              </a:rPr>
              <a:t>.</a:t>
            </a:r>
            <a:endParaRPr lang="en-PL"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5DDD579-49B2-4848-8B9E-FAC72A3B8248}" type="slidenum">
              <a:rPr lang="en-US" smtClean="0"/>
              <a:t>1</a:t>
            </a:fld>
            <a:endParaRPr lang="en-US"/>
          </a:p>
        </p:txBody>
      </p:sp>
    </p:spTree>
    <p:extLst>
      <p:ext uri="{BB962C8B-B14F-4D97-AF65-F5344CB8AC3E}">
        <p14:creationId xmlns:p14="http://schemas.microsoft.com/office/powerpoint/2010/main" val="25078493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First, quality assurance, scaling and normalization of data was performed. Then I performed variance analysis and detected variable genes. After that, clusters were detected and annotated using reference based annotation algorithm. Finally I performed results interpretation.</a:t>
            </a:r>
            <a:endParaRPr lang="en-PL"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5DDD579-49B2-4848-8B9E-FAC72A3B8248}" type="slidenum">
              <a:rPr lang="en-US" smtClean="0"/>
              <a:t>10</a:t>
            </a:fld>
            <a:endParaRPr lang="en-US"/>
          </a:p>
        </p:txBody>
      </p:sp>
    </p:spTree>
    <p:extLst>
      <p:ext uri="{BB962C8B-B14F-4D97-AF65-F5344CB8AC3E}">
        <p14:creationId xmlns:p14="http://schemas.microsoft.com/office/powerpoint/2010/main" val="3580354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Now I want to discuss the results.</a:t>
            </a:r>
            <a:endParaRPr lang="en-PL"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5DDD579-49B2-4848-8B9E-FAC72A3B8248}" type="slidenum">
              <a:rPr lang="en-US" smtClean="0"/>
              <a:t>11</a:t>
            </a:fld>
            <a:endParaRPr lang="en-US"/>
          </a:p>
        </p:txBody>
      </p:sp>
    </p:spTree>
    <p:extLst>
      <p:ext uri="{BB962C8B-B14F-4D97-AF65-F5344CB8AC3E}">
        <p14:creationId xmlns:p14="http://schemas.microsoft.com/office/powerpoint/2010/main" val="38814144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The annotation was performed on six different levels of accuracy. This results present the sixth, finest level of annotation. I started from presenting </a:t>
            </a:r>
            <a:r>
              <a:rPr lang="en-GB" sz="1200" kern="1200">
                <a:solidFill>
                  <a:schemeClr val="tx1"/>
                </a:solidFill>
                <a:effectLst/>
                <a:latin typeface="+mn-lt"/>
                <a:ea typeface="+mn-ea"/>
                <a:cs typeface="+mn-cs"/>
              </a:rPr>
              <a:t>the predicted clusters </a:t>
            </a:r>
            <a:r>
              <a:rPr lang="en-GB" sz="1200" kern="1200" dirty="0">
                <a:solidFill>
                  <a:schemeClr val="tx1"/>
                </a:solidFill>
                <a:effectLst/>
                <a:latin typeface="+mn-lt"/>
                <a:ea typeface="+mn-ea"/>
                <a:cs typeface="+mn-cs"/>
              </a:rPr>
              <a:t>on UMAP. The plot is divided into two sub plots. Cells coming from Non-smokers are presented on the left side and  cells coming from the Smokers are presented on the right. There were seven clusters detected and annotated during this step.</a:t>
            </a:r>
            <a:endParaRPr lang="en-PL"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5DDD579-49B2-4848-8B9E-FAC72A3B8248}" type="slidenum">
              <a:rPr lang="en-US" smtClean="0"/>
              <a:t>12</a:t>
            </a:fld>
            <a:endParaRPr lang="en-US"/>
          </a:p>
        </p:txBody>
      </p:sp>
    </p:spTree>
    <p:extLst>
      <p:ext uri="{BB962C8B-B14F-4D97-AF65-F5344CB8AC3E}">
        <p14:creationId xmlns:p14="http://schemas.microsoft.com/office/powerpoint/2010/main" val="38421111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The cells in the dataset were annotated by professionals. This allowed me to verify accuracy of annotation prediction. There was higher number of clusters annotated by the professionals, but that’s due to the fact that CD4 and CD8 T-cells and B-cells are further divided into the sub groups. </a:t>
            </a:r>
            <a:r>
              <a:rPr lang="en-GB" sz="1200" kern="1200">
                <a:solidFill>
                  <a:schemeClr val="tx1"/>
                </a:solidFill>
                <a:effectLst/>
                <a:latin typeface="+mn-lt"/>
                <a:ea typeface="+mn-ea"/>
                <a:cs typeface="+mn-cs"/>
              </a:rPr>
              <a:t>As we can observe on the violin plot, at this point the Non-classical Monocytes annotated by specialists were visible only in the smokers group.</a:t>
            </a:r>
            <a:endParaRPr lang="en-PL" sz="1200" kern="120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5DDD579-49B2-4848-8B9E-FAC72A3B8248}" type="slidenum">
              <a:rPr lang="en-US" smtClean="0"/>
              <a:t>13</a:t>
            </a:fld>
            <a:endParaRPr lang="en-US"/>
          </a:p>
        </p:txBody>
      </p:sp>
    </p:spTree>
    <p:extLst>
      <p:ext uri="{BB962C8B-B14F-4D97-AF65-F5344CB8AC3E}">
        <p14:creationId xmlns:p14="http://schemas.microsoft.com/office/powerpoint/2010/main" val="38897550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This look up table presents the performance of the annotation. As we can observe, in most cases the cells are classified as correct groups. However there are some NK Cells annotated as CD8 T-Cells.</a:t>
            </a:r>
            <a:endParaRPr lang="en-PL"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5DDD579-49B2-4848-8B9E-FAC72A3B8248}" type="slidenum">
              <a:rPr lang="en-US" smtClean="0"/>
              <a:t>14</a:t>
            </a:fld>
            <a:endParaRPr lang="en-US"/>
          </a:p>
        </p:txBody>
      </p:sp>
    </p:spTree>
    <p:extLst>
      <p:ext uri="{BB962C8B-B14F-4D97-AF65-F5344CB8AC3E}">
        <p14:creationId xmlns:p14="http://schemas.microsoft.com/office/powerpoint/2010/main" val="19712777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On the violin plots, I presented only most variable genes. As we can observe there is some disproportion in expression level, especially for the last two clusters non-classical monocytes, and Plasmacytoid DCs.</a:t>
            </a:r>
            <a:endParaRPr lang="en-PL"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5DDD579-49B2-4848-8B9E-FAC72A3B8248}" type="slidenum">
              <a:rPr lang="en-US" smtClean="0"/>
              <a:t>15</a:t>
            </a:fld>
            <a:endParaRPr lang="en-US"/>
          </a:p>
        </p:txBody>
      </p:sp>
    </p:spTree>
    <p:extLst>
      <p:ext uri="{BB962C8B-B14F-4D97-AF65-F5344CB8AC3E}">
        <p14:creationId xmlns:p14="http://schemas.microsoft.com/office/powerpoint/2010/main" val="695773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This is the continuation of the previous graph. We can see further disproportions, once again mostly in the non-classical monocytes cluster</a:t>
            </a:r>
            <a:r>
              <a:rPr lang="en-PL"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95DDD579-49B2-4848-8B9E-FAC72A3B8248}" type="slidenum">
              <a:rPr lang="en-US" smtClean="0"/>
              <a:t>16</a:t>
            </a:fld>
            <a:endParaRPr lang="en-US"/>
          </a:p>
        </p:txBody>
      </p:sp>
    </p:spTree>
    <p:extLst>
      <p:ext uri="{BB962C8B-B14F-4D97-AF65-F5344CB8AC3E}">
        <p14:creationId xmlns:p14="http://schemas.microsoft.com/office/powerpoint/2010/main" val="5927069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sz="1200" kern="1200" dirty="0">
                <a:solidFill>
                  <a:schemeClr val="tx1"/>
                </a:solidFill>
                <a:effectLst/>
                <a:latin typeface="+mn-lt"/>
                <a:ea typeface="+mn-ea"/>
                <a:cs typeface="+mn-cs"/>
              </a:rPr>
              <a:t>The data set used for comparison presented only 27 genes. Out of them, only 6 were present in the final stage of my analysis. As we can see on the Violin Plots, once again there were disproportion in expression levels of those genes in the clusters mentioned above. Additionally CTSS gene displayed increased level of expression for smokers among B-cells, and IL6ST gene among CD4 T-Cells.</a:t>
            </a:r>
            <a:endParaRPr lang="en-PL"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5DDD579-49B2-4848-8B9E-FAC72A3B8248}" type="slidenum">
              <a:rPr lang="en-US" smtClean="0"/>
              <a:t>17</a:t>
            </a:fld>
            <a:endParaRPr lang="en-US"/>
          </a:p>
        </p:txBody>
      </p:sp>
    </p:spTree>
    <p:extLst>
      <p:ext uri="{BB962C8B-B14F-4D97-AF65-F5344CB8AC3E}">
        <p14:creationId xmlns:p14="http://schemas.microsoft.com/office/powerpoint/2010/main" val="33955826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That’s the end of my presentation. Thank you for your attention.</a:t>
            </a:r>
            <a:endParaRPr lang="en-PL"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5DDD579-49B2-4848-8B9E-FAC72A3B8248}" type="slidenum">
              <a:rPr lang="en-US" smtClean="0"/>
              <a:t>18</a:t>
            </a:fld>
            <a:endParaRPr lang="en-US"/>
          </a:p>
        </p:txBody>
      </p:sp>
    </p:spTree>
    <p:extLst>
      <p:ext uri="{BB962C8B-B14F-4D97-AF65-F5344CB8AC3E}">
        <p14:creationId xmlns:p14="http://schemas.microsoft.com/office/powerpoint/2010/main" val="793591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lvl="0"/>
            <a:r>
              <a:rPr lang="en-GB" sz="1200" kern="1200" dirty="0">
                <a:solidFill>
                  <a:schemeClr val="tx1"/>
                </a:solidFill>
                <a:effectLst/>
                <a:latin typeface="+mn-lt"/>
                <a:ea typeface="+mn-ea"/>
                <a:cs typeface="+mn-cs"/>
              </a:rPr>
              <a:t>The presentation will consist of 4 parts:</a:t>
            </a:r>
            <a:endParaRPr lang="en-PL"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First, I will have brief theoretical introduction to the topic.</a:t>
            </a:r>
            <a:endParaRPr lang="en-PL"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Then I will talk about research background and motivation.</a:t>
            </a:r>
            <a:endParaRPr lang="en-PL"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Next, there will be brief description of workflow methodology.</a:t>
            </a:r>
            <a:endParaRPr lang="en-PL"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And finally, I will talk about the results.</a:t>
            </a:r>
            <a:endParaRPr lang="en-PL" sz="1200" kern="1200" dirty="0">
              <a:solidFill>
                <a:schemeClr val="tx1"/>
              </a:solidFill>
              <a:effectLst/>
              <a:latin typeface="+mn-lt"/>
              <a:ea typeface="+mn-ea"/>
              <a:cs typeface="+mn-cs"/>
            </a:endParaRPr>
          </a:p>
        </p:txBody>
      </p:sp>
      <p:sp>
        <p:nvSpPr>
          <p:cNvPr id="4" name="Symbol zastępczy numeru slajdu 3"/>
          <p:cNvSpPr>
            <a:spLocks noGrp="1"/>
          </p:cNvSpPr>
          <p:nvPr>
            <p:ph type="sldNum" sz="quarter" idx="10"/>
          </p:nvPr>
        </p:nvSpPr>
        <p:spPr/>
        <p:txBody>
          <a:bodyPr/>
          <a:lstStyle/>
          <a:p>
            <a:fld id="{95DDD579-49B2-4848-8B9E-FAC72A3B8248}" type="slidenum">
              <a:rPr lang="en-US" smtClean="0"/>
              <a:t>2</a:t>
            </a:fld>
            <a:endParaRPr lang="en-US"/>
          </a:p>
        </p:txBody>
      </p:sp>
    </p:spTree>
    <p:extLst>
      <p:ext uri="{BB962C8B-B14F-4D97-AF65-F5344CB8AC3E}">
        <p14:creationId xmlns:p14="http://schemas.microsoft.com/office/powerpoint/2010/main" val="11503922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ontserrat SemiBold" panose="00000700000000000000" pitchFamily="50" charset="0"/>
                <a:ea typeface="+mn-ea"/>
                <a:cs typeface="+mn-cs"/>
              </a:rPr>
              <a:t>L</a:t>
            </a:r>
            <a:r>
              <a:rPr lang="en-GB" sz="1200" kern="1200" dirty="0" err="1">
                <a:solidFill>
                  <a:schemeClr val="tx1"/>
                </a:solidFill>
                <a:effectLst/>
                <a:latin typeface="+mn-lt"/>
                <a:ea typeface="+mn-ea"/>
                <a:cs typeface="+mn-cs"/>
              </a:rPr>
              <a:t>et’s</a:t>
            </a:r>
            <a:r>
              <a:rPr lang="en-GB" sz="1200" kern="1200" dirty="0">
                <a:solidFill>
                  <a:schemeClr val="tx1"/>
                </a:solidFill>
                <a:effectLst/>
                <a:latin typeface="+mn-lt"/>
                <a:ea typeface="+mn-ea"/>
                <a:cs typeface="+mn-cs"/>
              </a:rPr>
              <a:t> start with introduction.</a:t>
            </a:r>
            <a:r>
              <a:rPr lang="en-PL" dirty="0">
                <a:effectLst/>
              </a:rPr>
              <a:t> </a:t>
            </a:r>
            <a:endParaRPr lang="en-US" dirty="0">
              <a:latin typeface="Montserrat SemiBold" panose="00000700000000000000" pitchFamily="50" charset="0"/>
            </a:endParaRPr>
          </a:p>
        </p:txBody>
      </p:sp>
      <p:sp>
        <p:nvSpPr>
          <p:cNvPr id="4" name="Slide Number Placeholder 3"/>
          <p:cNvSpPr>
            <a:spLocks noGrp="1"/>
          </p:cNvSpPr>
          <p:nvPr>
            <p:ph type="sldNum" sz="quarter" idx="10"/>
          </p:nvPr>
        </p:nvSpPr>
        <p:spPr/>
        <p:txBody>
          <a:bodyPr/>
          <a:lstStyle/>
          <a:p>
            <a:fld id="{95DDD579-49B2-4848-8B9E-FAC72A3B8248}" type="slidenum">
              <a:rPr lang="en-US" smtClean="0"/>
              <a:t>3</a:t>
            </a:fld>
            <a:endParaRPr lang="en-US"/>
          </a:p>
        </p:txBody>
      </p:sp>
    </p:spTree>
    <p:extLst>
      <p:ext uri="{BB962C8B-B14F-4D97-AF65-F5344CB8AC3E}">
        <p14:creationId xmlns:p14="http://schemas.microsoft.com/office/powerpoint/2010/main" val="30988132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RNA sequencing is a genomic approach for the detection and quantitative analysis of messenger RNA molecules in a biological sample. It is useful for studying cellular responses. Single Cell RNA-</a:t>
            </a:r>
            <a:r>
              <a:rPr lang="en-GB" sz="1200" kern="1200" dirty="0" err="1">
                <a:solidFill>
                  <a:schemeClr val="tx1"/>
                </a:solidFill>
                <a:effectLst/>
                <a:latin typeface="+mn-lt"/>
                <a:ea typeface="+mn-ea"/>
                <a:cs typeface="+mn-cs"/>
              </a:rPr>
              <a:t>seq</a:t>
            </a:r>
            <a:r>
              <a:rPr lang="en-GB" sz="1200" kern="1200" dirty="0">
                <a:solidFill>
                  <a:schemeClr val="tx1"/>
                </a:solidFill>
                <a:effectLst/>
                <a:latin typeface="+mn-lt"/>
                <a:ea typeface="+mn-ea"/>
                <a:cs typeface="+mn-cs"/>
              </a:rPr>
              <a:t> differs from RNA-</a:t>
            </a:r>
            <a:r>
              <a:rPr lang="en-GB" sz="1200" kern="1200" dirty="0" err="1">
                <a:solidFill>
                  <a:schemeClr val="tx1"/>
                </a:solidFill>
                <a:effectLst/>
                <a:latin typeface="+mn-lt"/>
                <a:ea typeface="+mn-ea"/>
                <a:cs typeface="+mn-cs"/>
              </a:rPr>
              <a:t>seq</a:t>
            </a:r>
            <a:r>
              <a:rPr lang="en-GB" sz="1200" kern="1200" dirty="0">
                <a:solidFill>
                  <a:schemeClr val="tx1"/>
                </a:solidFill>
                <a:effectLst/>
                <a:latin typeface="+mn-lt"/>
                <a:ea typeface="+mn-ea"/>
                <a:cs typeface="+mn-cs"/>
              </a:rPr>
              <a:t>, with how cells are treated in the initial part </a:t>
            </a:r>
            <a:r>
              <a:rPr lang="en-GB" sz="1200" kern="1200">
                <a:solidFill>
                  <a:schemeClr val="tx1"/>
                </a:solidFill>
                <a:effectLst/>
                <a:latin typeface="+mn-lt"/>
                <a:ea typeface="+mn-ea"/>
                <a:cs typeface="+mn-cs"/>
              </a:rPr>
              <a:t>of workflow. </a:t>
            </a:r>
            <a:r>
              <a:rPr lang="en-GB" sz="1200" kern="1200" dirty="0">
                <a:solidFill>
                  <a:schemeClr val="tx1"/>
                </a:solidFill>
                <a:effectLst/>
                <a:latin typeface="+mn-lt"/>
                <a:ea typeface="+mn-ea"/>
                <a:cs typeface="+mn-cs"/>
              </a:rPr>
              <a:t>The cells are sorted, and the RNA-</a:t>
            </a:r>
            <a:r>
              <a:rPr lang="en-GB" sz="1200" kern="1200" dirty="0" err="1">
                <a:solidFill>
                  <a:schemeClr val="tx1"/>
                </a:solidFill>
                <a:effectLst/>
                <a:latin typeface="+mn-lt"/>
                <a:ea typeface="+mn-ea"/>
                <a:cs typeface="+mn-cs"/>
              </a:rPr>
              <a:t>seq</a:t>
            </a:r>
            <a:r>
              <a:rPr lang="en-GB" sz="1200" kern="1200" dirty="0">
                <a:solidFill>
                  <a:schemeClr val="tx1"/>
                </a:solidFill>
                <a:effectLst/>
                <a:latin typeface="+mn-lt"/>
                <a:ea typeface="+mn-ea"/>
                <a:cs typeface="+mn-cs"/>
              </a:rPr>
              <a:t> is performed on specific cell types separately.</a:t>
            </a:r>
            <a:endParaRPr lang="en-PL"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5DDD579-49B2-4848-8B9E-FAC72A3B8248}" type="slidenum">
              <a:rPr lang="en-US" smtClean="0"/>
              <a:t>4</a:t>
            </a:fld>
            <a:endParaRPr lang="en-US"/>
          </a:p>
        </p:txBody>
      </p:sp>
    </p:spTree>
    <p:extLst>
      <p:ext uri="{BB962C8B-B14F-4D97-AF65-F5344CB8AC3E}">
        <p14:creationId xmlns:p14="http://schemas.microsoft.com/office/powerpoint/2010/main" val="1915028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Single-cell RNA sequencing can reveal complex and rare cell populations, uncover regulatory relationships between genes and track the trajectories of distinct cell lineages in development.</a:t>
            </a:r>
            <a:endParaRPr lang="en-PL"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5DDD579-49B2-4848-8B9E-FAC72A3B8248}" type="slidenum">
              <a:rPr lang="en-US" smtClean="0"/>
              <a:t>5</a:t>
            </a:fld>
            <a:endParaRPr lang="en-US"/>
          </a:p>
        </p:txBody>
      </p:sp>
    </p:spTree>
    <p:extLst>
      <p:ext uri="{BB962C8B-B14F-4D97-AF65-F5344CB8AC3E}">
        <p14:creationId xmlns:p14="http://schemas.microsoft.com/office/powerpoint/2010/main" val="20827389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Now I will describe research background.</a:t>
            </a:r>
            <a:endParaRPr lang="en-PL"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latin typeface="Montserrat SemiBold" panose="00000700000000000000" pitchFamily="50" charset="0"/>
            </a:endParaRPr>
          </a:p>
        </p:txBody>
      </p:sp>
      <p:sp>
        <p:nvSpPr>
          <p:cNvPr id="4" name="Slide Number Placeholder 3"/>
          <p:cNvSpPr>
            <a:spLocks noGrp="1"/>
          </p:cNvSpPr>
          <p:nvPr>
            <p:ph type="sldNum" sz="quarter" idx="10"/>
          </p:nvPr>
        </p:nvSpPr>
        <p:spPr/>
        <p:txBody>
          <a:bodyPr/>
          <a:lstStyle/>
          <a:p>
            <a:fld id="{95DDD579-49B2-4848-8B9E-FAC72A3B8248}" type="slidenum">
              <a:rPr lang="en-US" smtClean="0"/>
              <a:t>6</a:t>
            </a:fld>
            <a:endParaRPr lang="en-US"/>
          </a:p>
        </p:txBody>
      </p:sp>
    </p:spTree>
    <p:extLst>
      <p:ext uri="{BB962C8B-B14F-4D97-AF65-F5344CB8AC3E}">
        <p14:creationId xmlns:p14="http://schemas.microsoft.com/office/powerpoint/2010/main" val="2939589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There were two most important publications and data sets, that I used during my analysis. The first one was used as the main dataset, on which the analysis was performed. It included COVID-19, influenza and community acquired pneumonia data. Thanks to the people from University of Malta, I also received additional metadata, describing smoking status of patients. The second data set was only partially public. It was used for comparative analysis with the first data set.</a:t>
            </a:r>
            <a:endParaRPr lang="en-PL"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5DDD579-49B2-4848-8B9E-FAC72A3B8248}" type="slidenum">
              <a:rPr lang="en-US" smtClean="0"/>
              <a:t>7</a:t>
            </a:fld>
            <a:endParaRPr lang="en-US"/>
          </a:p>
        </p:txBody>
      </p:sp>
    </p:spTree>
    <p:extLst>
      <p:ext uri="{BB962C8B-B14F-4D97-AF65-F5344CB8AC3E}">
        <p14:creationId xmlns:p14="http://schemas.microsoft.com/office/powerpoint/2010/main" val="3687901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Why was this topic selected by me? This topic has a huge research potential. There will be more and more data in the future, so the analysis can be expanded, and more precise conclusions can be drawn. There are not many publications concerning this topic. Additionally, there were personal reasons – a member of my family, who was a smoker, suffered complications after COVID-19. I thought it is important to at least try to understand this topic</a:t>
            </a:r>
            <a:r>
              <a:rPr lang="en-PL" dirty="0">
                <a:effectLst/>
              </a:rPr>
              <a:t> .</a:t>
            </a:r>
            <a:endParaRPr lang="en-US" dirty="0"/>
          </a:p>
        </p:txBody>
      </p:sp>
      <p:sp>
        <p:nvSpPr>
          <p:cNvPr id="4" name="Slide Number Placeholder 3"/>
          <p:cNvSpPr>
            <a:spLocks noGrp="1"/>
          </p:cNvSpPr>
          <p:nvPr>
            <p:ph type="sldNum" sz="quarter" idx="5"/>
          </p:nvPr>
        </p:nvSpPr>
        <p:spPr/>
        <p:txBody>
          <a:bodyPr/>
          <a:lstStyle/>
          <a:p>
            <a:fld id="{95DDD579-49B2-4848-8B9E-FAC72A3B8248}" type="slidenum">
              <a:rPr lang="en-US" smtClean="0"/>
              <a:t>8</a:t>
            </a:fld>
            <a:endParaRPr lang="en-US"/>
          </a:p>
        </p:txBody>
      </p:sp>
    </p:spTree>
    <p:extLst>
      <p:ext uri="{BB962C8B-B14F-4D97-AF65-F5344CB8AC3E}">
        <p14:creationId xmlns:p14="http://schemas.microsoft.com/office/powerpoint/2010/main" val="30892724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Workflow methodology.</a:t>
            </a:r>
            <a:endParaRPr lang="en-PL"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5DDD579-49B2-4848-8B9E-FAC72A3B8248}" type="slidenum">
              <a:rPr lang="en-US" smtClean="0"/>
              <a:t>9</a:t>
            </a:fld>
            <a:endParaRPr lang="en-US"/>
          </a:p>
        </p:txBody>
      </p:sp>
    </p:spTree>
    <p:extLst>
      <p:ext uri="{BB962C8B-B14F-4D97-AF65-F5344CB8AC3E}">
        <p14:creationId xmlns:p14="http://schemas.microsoft.com/office/powerpoint/2010/main" val="3143024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efault Slide">
    <p:spTree>
      <p:nvGrpSpPr>
        <p:cNvPr id="1" name=""/>
        <p:cNvGrpSpPr/>
        <p:nvPr/>
      </p:nvGrpSpPr>
      <p:grpSpPr>
        <a:xfrm>
          <a:off x="0" y="0"/>
          <a:ext cx="0" cy="0"/>
          <a:chOff x="0" y="0"/>
          <a:chExt cx="0" cy="0"/>
        </a:xfrm>
      </p:grpSpPr>
      <p:sp>
        <p:nvSpPr>
          <p:cNvPr id="2" name="TextBox 1"/>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1000335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1" pos="1035" userDrawn="1">
          <p15:clr>
            <a:srgbClr val="FBAE40"/>
          </p15:clr>
        </p15:guide>
        <p15:guide id="2" pos="14304">
          <p15:clr>
            <a:srgbClr val="FBAE40"/>
          </p15:clr>
        </p15:guide>
        <p15:guide id="3" orient="horz" pos="7609" userDrawn="1">
          <p15:clr>
            <a:srgbClr val="FBAE40"/>
          </p15:clr>
        </p15:guide>
        <p15:guide id="4" orient="horz" pos="103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09-Our Success Slide">
    <p:spTree>
      <p:nvGrpSpPr>
        <p:cNvPr id="1" name=""/>
        <p:cNvGrpSpPr/>
        <p:nvPr/>
      </p:nvGrpSpPr>
      <p:grpSpPr>
        <a:xfrm>
          <a:off x="0" y="0"/>
          <a:ext cx="0" cy="0"/>
          <a:chOff x="0" y="0"/>
          <a:chExt cx="0" cy="0"/>
        </a:xfrm>
      </p:grpSpPr>
      <p:sp>
        <p:nvSpPr>
          <p:cNvPr id="4" name="Picture Placeholder 26"/>
          <p:cNvSpPr>
            <a:spLocks noGrp="1"/>
          </p:cNvSpPr>
          <p:nvPr>
            <p:ph type="pic" sz="quarter" idx="10"/>
          </p:nvPr>
        </p:nvSpPr>
        <p:spPr>
          <a:xfrm>
            <a:off x="12649200" y="5354283"/>
            <a:ext cx="10058400" cy="6712305"/>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5" name="TextBox 3"/>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867849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0-Our Dedicated Team Slide">
    <p:spTree>
      <p:nvGrpSpPr>
        <p:cNvPr id="1" name=""/>
        <p:cNvGrpSpPr/>
        <p:nvPr/>
      </p:nvGrpSpPr>
      <p:grpSpPr>
        <a:xfrm>
          <a:off x="0" y="0"/>
          <a:ext cx="0" cy="0"/>
          <a:chOff x="0" y="0"/>
          <a:chExt cx="0" cy="0"/>
        </a:xfrm>
      </p:grpSpPr>
      <p:sp>
        <p:nvSpPr>
          <p:cNvPr id="19" name="Picture Placeholder 26"/>
          <p:cNvSpPr>
            <a:spLocks noGrp="1"/>
          </p:cNvSpPr>
          <p:nvPr>
            <p:ph type="pic" sz="quarter" idx="11"/>
          </p:nvPr>
        </p:nvSpPr>
        <p:spPr>
          <a:xfrm>
            <a:off x="9890564" y="1646239"/>
            <a:ext cx="2828800" cy="347398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0" name="Picture Placeholder 26"/>
          <p:cNvSpPr>
            <a:spLocks noGrp="1"/>
          </p:cNvSpPr>
          <p:nvPr>
            <p:ph type="pic" sz="quarter" idx="12"/>
          </p:nvPr>
        </p:nvSpPr>
        <p:spPr>
          <a:xfrm>
            <a:off x="13219976" y="1646239"/>
            <a:ext cx="2828800" cy="347398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1" name="Picture Placeholder 26"/>
          <p:cNvSpPr>
            <a:spLocks noGrp="1"/>
          </p:cNvSpPr>
          <p:nvPr>
            <p:ph type="pic" sz="quarter" idx="13"/>
          </p:nvPr>
        </p:nvSpPr>
        <p:spPr>
          <a:xfrm>
            <a:off x="16549388" y="1646239"/>
            <a:ext cx="2828800" cy="347398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2" name="Picture Placeholder 26"/>
          <p:cNvSpPr>
            <a:spLocks noGrp="1"/>
          </p:cNvSpPr>
          <p:nvPr>
            <p:ph type="pic" sz="quarter" idx="14"/>
          </p:nvPr>
        </p:nvSpPr>
        <p:spPr>
          <a:xfrm>
            <a:off x="19878800" y="1646239"/>
            <a:ext cx="2828800" cy="347398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3" name="Picture Placeholder 26"/>
          <p:cNvSpPr>
            <a:spLocks noGrp="1"/>
          </p:cNvSpPr>
          <p:nvPr>
            <p:ph type="pic" sz="quarter" idx="15"/>
          </p:nvPr>
        </p:nvSpPr>
        <p:spPr>
          <a:xfrm>
            <a:off x="9890564" y="7067831"/>
            <a:ext cx="2828800" cy="347398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4" name="Picture Placeholder 26"/>
          <p:cNvSpPr>
            <a:spLocks noGrp="1"/>
          </p:cNvSpPr>
          <p:nvPr>
            <p:ph type="pic" sz="quarter" idx="16"/>
          </p:nvPr>
        </p:nvSpPr>
        <p:spPr>
          <a:xfrm>
            <a:off x="13219976" y="7067831"/>
            <a:ext cx="2828800" cy="347398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5" name="Picture Placeholder 26"/>
          <p:cNvSpPr>
            <a:spLocks noGrp="1"/>
          </p:cNvSpPr>
          <p:nvPr>
            <p:ph type="pic" sz="quarter" idx="17"/>
          </p:nvPr>
        </p:nvSpPr>
        <p:spPr>
          <a:xfrm>
            <a:off x="16549388" y="7067831"/>
            <a:ext cx="2828800" cy="347398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6" name="Picture Placeholder 26"/>
          <p:cNvSpPr>
            <a:spLocks noGrp="1"/>
          </p:cNvSpPr>
          <p:nvPr>
            <p:ph type="pic" sz="quarter" idx="18"/>
          </p:nvPr>
        </p:nvSpPr>
        <p:spPr>
          <a:xfrm>
            <a:off x="19878800" y="7067831"/>
            <a:ext cx="2828800" cy="347398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1" name="TextBox 10"/>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6000250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1-Meet the Team Slide">
    <p:spTree>
      <p:nvGrpSpPr>
        <p:cNvPr id="1" name=""/>
        <p:cNvGrpSpPr/>
        <p:nvPr/>
      </p:nvGrpSpPr>
      <p:grpSpPr>
        <a:xfrm>
          <a:off x="0" y="0"/>
          <a:ext cx="0" cy="0"/>
          <a:chOff x="0" y="0"/>
          <a:chExt cx="0" cy="0"/>
        </a:xfrm>
      </p:grpSpPr>
      <p:sp>
        <p:nvSpPr>
          <p:cNvPr id="12" name="Picture Placeholder 26"/>
          <p:cNvSpPr>
            <a:spLocks noGrp="1"/>
          </p:cNvSpPr>
          <p:nvPr>
            <p:ph type="pic" sz="quarter" idx="11"/>
          </p:nvPr>
        </p:nvSpPr>
        <p:spPr>
          <a:xfrm>
            <a:off x="8957996" y="2850917"/>
            <a:ext cx="3965418" cy="48676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3" name="Picture Placeholder 26"/>
          <p:cNvSpPr>
            <a:spLocks noGrp="1"/>
          </p:cNvSpPr>
          <p:nvPr>
            <p:ph type="pic" sz="quarter" idx="12"/>
          </p:nvPr>
        </p:nvSpPr>
        <p:spPr>
          <a:xfrm>
            <a:off x="13850089" y="5965311"/>
            <a:ext cx="3965418" cy="48676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4" name="Picture Placeholder 26"/>
          <p:cNvSpPr>
            <a:spLocks noGrp="1"/>
          </p:cNvSpPr>
          <p:nvPr>
            <p:ph type="pic" sz="quarter" idx="13"/>
          </p:nvPr>
        </p:nvSpPr>
        <p:spPr>
          <a:xfrm>
            <a:off x="18742182" y="2850917"/>
            <a:ext cx="3965418" cy="48676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6" name="TextBox 5"/>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39519785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2-Meet the Team Experts Slide">
    <p:spTree>
      <p:nvGrpSpPr>
        <p:cNvPr id="1" name=""/>
        <p:cNvGrpSpPr/>
        <p:nvPr/>
      </p:nvGrpSpPr>
      <p:grpSpPr>
        <a:xfrm>
          <a:off x="0" y="0"/>
          <a:ext cx="0" cy="0"/>
          <a:chOff x="0" y="0"/>
          <a:chExt cx="0" cy="0"/>
        </a:xfrm>
      </p:grpSpPr>
      <p:sp>
        <p:nvSpPr>
          <p:cNvPr id="9" name="Picture Placeholder 26"/>
          <p:cNvSpPr>
            <a:spLocks noGrp="1"/>
          </p:cNvSpPr>
          <p:nvPr>
            <p:ph type="pic" sz="quarter" idx="11"/>
          </p:nvPr>
        </p:nvSpPr>
        <p:spPr>
          <a:xfrm>
            <a:off x="8679516" y="1646238"/>
            <a:ext cx="3965418" cy="48676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0" name="Picture Placeholder 26"/>
          <p:cNvSpPr>
            <a:spLocks noGrp="1"/>
          </p:cNvSpPr>
          <p:nvPr>
            <p:ph type="pic" sz="quarter" idx="12"/>
          </p:nvPr>
        </p:nvSpPr>
        <p:spPr>
          <a:xfrm>
            <a:off x="13710848" y="1646238"/>
            <a:ext cx="3965418" cy="48676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1" name="Picture Placeholder 26"/>
          <p:cNvSpPr>
            <a:spLocks noGrp="1"/>
          </p:cNvSpPr>
          <p:nvPr>
            <p:ph type="pic" sz="quarter" idx="13"/>
          </p:nvPr>
        </p:nvSpPr>
        <p:spPr>
          <a:xfrm>
            <a:off x="18742179" y="1646238"/>
            <a:ext cx="3965418" cy="48676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6" name="TextBox 5"/>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13032006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3-Meet the Crew Slide">
    <p:spTree>
      <p:nvGrpSpPr>
        <p:cNvPr id="1" name=""/>
        <p:cNvGrpSpPr/>
        <p:nvPr/>
      </p:nvGrpSpPr>
      <p:grpSpPr>
        <a:xfrm>
          <a:off x="0" y="0"/>
          <a:ext cx="0" cy="0"/>
          <a:chOff x="0" y="0"/>
          <a:chExt cx="0" cy="0"/>
        </a:xfrm>
      </p:grpSpPr>
      <p:sp>
        <p:nvSpPr>
          <p:cNvPr id="16" name="Picture Placeholder 26"/>
          <p:cNvSpPr>
            <a:spLocks noGrp="1"/>
          </p:cNvSpPr>
          <p:nvPr>
            <p:ph type="pic" sz="quarter" idx="11"/>
          </p:nvPr>
        </p:nvSpPr>
        <p:spPr>
          <a:xfrm>
            <a:off x="2827294" y="5675601"/>
            <a:ext cx="3965418" cy="48676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7" name="Picture Placeholder 26"/>
          <p:cNvSpPr>
            <a:spLocks noGrp="1"/>
          </p:cNvSpPr>
          <p:nvPr>
            <p:ph type="pic" sz="quarter" idx="12"/>
          </p:nvPr>
        </p:nvSpPr>
        <p:spPr>
          <a:xfrm>
            <a:off x="8132257" y="5675601"/>
            <a:ext cx="3965418" cy="48676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8" name="Picture Placeholder 26"/>
          <p:cNvSpPr>
            <a:spLocks noGrp="1"/>
          </p:cNvSpPr>
          <p:nvPr>
            <p:ph type="pic" sz="quarter" idx="13"/>
          </p:nvPr>
        </p:nvSpPr>
        <p:spPr>
          <a:xfrm>
            <a:off x="13437220" y="5675601"/>
            <a:ext cx="3965418" cy="48676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9" name="Picture Placeholder 26"/>
          <p:cNvSpPr>
            <a:spLocks noGrp="1"/>
          </p:cNvSpPr>
          <p:nvPr>
            <p:ph type="pic" sz="quarter" idx="14"/>
          </p:nvPr>
        </p:nvSpPr>
        <p:spPr>
          <a:xfrm>
            <a:off x="18742182" y="5675601"/>
            <a:ext cx="3965418" cy="48676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7" name="TextBox 6"/>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2695709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14-Our Services">
    <p:spTree>
      <p:nvGrpSpPr>
        <p:cNvPr id="1" name=""/>
        <p:cNvGrpSpPr/>
        <p:nvPr/>
      </p:nvGrpSpPr>
      <p:grpSpPr>
        <a:xfrm>
          <a:off x="0" y="0"/>
          <a:ext cx="0" cy="0"/>
          <a:chOff x="0" y="0"/>
          <a:chExt cx="0" cy="0"/>
        </a:xfrm>
      </p:grpSpPr>
      <p:sp>
        <p:nvSpPr>
          <p:cNvPr id="14" name="Picture Placeholder 26"/>
          <p:cNvSpPr>
            <a:spLocks noGrp="1"/>
          </p:cNvSpPr>
          <p:nvPr>
            <p:ph type="pic" sz="quarter" idx="11"/>
          </p:nvPr>
        </p:nvSpPr>
        <p:spPr>
          <a:xfrm>
            <a:off x="2827294" y="5675601"/>
            <a:ext cx="4811204" cy="3863035"/>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5" name="Picture Placeholder 26"/>
          <p:cNvSpPr>
            <a:spLocks noGrp="1"/>
          </p:cNvSpPr>
          <p:nvPr>
            <p:ph type="pic" sz="quarter" idx="12"/>
          </p:nvPr>
        </p:nvSpPr>
        <p:spPr>
          <a:xfrm>
            <a:off x="7844476" y="5675601"/>
            <a:ext cx="4811204" cy="3863035"/>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0" name="Picture Placeholder 26"/>
          <p:cNvSpPr>
            <a:spLocks noGrp="1"/>
          </p:cNvSpPr>
          <p:nvPr>
            <p:ph type="pic" sz="quarter" idx="13"/>
          </p:nvPr>
        </p:nvSpPr>
        <p:spPr>
          <a:xfrm>
            <a:off x="12861661" y="5675601"/>
            <a:ext cx="4811204" cy="3863035"/>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1" name="Picture Placeholder 26"/>
          <p:cNvSpPr>
            <a:spLocks noGrp="1"/>
          </p:cNvSpPr>
          <p:nvPr>
            <p:ph type="pic" sz="quarter" idx="14"/>
          </p:nvPr>
        </p:nvSpPr>
        <p:spPr>
          <a:xfrm>
            <a:off x="17878845" y="5675601"/>
            <a:ext cx="4811204" cy="3863035"/>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7" name="TextBox 6"/>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1564016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5-Slide with Two Narrow Pictures">
    <p:spTree>
      <p:nvGrpSpPr>
        <p:cNvPr id="1" name=""/>
        <p:cNvGrpSpPr/>
        <p:nvPr/>
      </p:nvGrpSpPr>
      <p:grpSpPr>
        <a:xfrm>
          <a:off x="0" y="0"/>
          <a:ext cx="0" cy="0"/>
          <a:chOff x="0" y="0"/>
          <a:chExt cx="0" cy="0"/>
        </a:xfrm>
      </p:grpSpPr>
      <p:sp>
        <p:nvSpPr>
          <p:cNvPr id="8" name="Picture Placeholder 26"/>
          <p:cNvSpPr>
            <a:spLocks noGrp="1"/>
          </p:cNvSpPr>
          <p:nvPr>
            <p:ph type="pic" sz="quarter" idx="10"/>
          </p:nvPr>
        </p:nvSpPr>
        <p:spPr>
          <a:xfrm>
            <a:off x="17733492" y="1646238"/>
            <a:ext cx="4974107" cy="1042035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9" name="Picture Placeholder 26"/>
          <p:cNvSpPr>
            <a:spLocks noGrp="1"/>
          </p:cNvSpPr>
          <p:nvPr>
            <p:ph type="pic" sz="quarter" idx="11"/>
          </p:nvPr>
        </p:nvSpPr>
        <p:spPr>
          <a:xfrm>
            <a:off x="12551343" y="1646238"/>
            <a:ext cx="4974107" cy="1042035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5" name="TextBox 4"/>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375755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6-Digital Image Slide">
    <p:spTree>
      <p:nvGrpSpPr>
        <p:cNvPr id="1" name=""/>
        <p:cNvGrpSpPr/>
        <p:nvPr/>
      </p:nvGrpSpPr>
      <p:grpSpPr>
        <a:xfrm>
          <a:off x="0" y="0"/>
          <a:ext cx="0" cy="0"/>
          <a:chOff x="0" y="0"/>
          <a:chExt cx="0" cy="0"/>
        </a:xfrm>
      </p:grpSpPr>
      <p:sp>
        <p:nvSpPr>
          <p:cNvPr id="14" name="Picture Placeholder 26"/>
          <p:cNvSpPr>
            <a:spLocks noGrp="1"/>
          </p:cNvSpPr>
          <p:nvPr>
            <p:ph type="pic" sz="quarter" idx="10"/>
          </p:nvPr>
        </p:nvSpPr>
        <p:spPr>
          <a:xfrm>
            <a:off x="7418145" y="1646238"/>
            <a:ext cx="5492541" cy="599304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5" name="Picture Placeholder 26"/>
          <p:cNvSpPr>
            <a:spLocks noGrp="1"/>
          </p:cNvSpPr>
          <p:nvPr>
            <p:ph type="pic" sz="quarter" idx="11"/>
          </p:nvPr>
        </p:nvSpPr>
        <p:spPr>
          <a:xfrm>
            <a:off x="1676400" y="6073540"/>
            <a:ext cx="5492541" cy="599304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6" name="Picture Placeholder 26"/>
          <p:cNvSpPr>
            <a:spLocks noGrp="1"/>
          </p:cNvSpPr>
          <p:nvPr>
            <p:ph type="pic" sz="quarter" idx="12"/>
          </p:nvPr>
        </p:nvSpPr>
        <p:spPr>
          <a:xfrm>
            <a:off x="1676400" y="1646238"/>
            <a:ext cx="5492541" cy="4215203"/>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7" name="Picture Placeholder 26"/>
          <p:cNvSpPr>
            <a:spLocks noGrp="1"/>
          </p:cNvSpPr>
          <p:nvPr>
            <p:ph type="pic" sz="quarter" idx="13"/>
          </p:nvPr>
        </p:nvSpPr>
        <p:spPr>
          <a:xfrm>
            <a:off x="7418144" y="7851385"/>
            <a:ext cx="5492541" cy="4215203"/>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7" name="TextBox 6"/>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11387205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7-Design Process Slide">
    <p:spTree>
      <p:nvGrpSpPr>
        <p:cNvPr id="1" name=""/>
        <p:cNvGrpSpPr/>
        <p:nvPr/>
      </p:nvGrpSpPr>
      <p:grpSpPr>
        <a:xfrm>
          <a:off x="0" y="0"/>
          <a:ext cx="0" cy="0"/>
          <a:chOff x="0" y="0"/>
          <a:chExt cx="0" cy="0"/>
        </a:xfrm>
      </p:grpSpPr>
      <p:sp>
        <p:nvSpPr>
          <p:cNvPr id="5" name="Picture Placeholder 26"/>
          <p:cNvSpPr>
            <a:spLocks noGrp="1"/>
          </p:cNvSpPr>
          <p:nvPr>
            <p:ph type="pic" sz="quarter" idx="10"/>
          </p:nvPr>
        </p:nvSpPr>
        <p:spPr>
          <a:xfrm>
            <a:off x="1676400" y="0"/>
            <a:ext cx="6024607" cy="1371600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4" name="TextBox 3"/>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39627457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8-Design &amp; Print Slide">
    <p:spTree>
      <p:nvGrpSpPr>
        <p:cNvPr id="1" name=""/>
        <p:cNvGrpSpPr/>
        <p:nvPr/>
      </p:nvGrpSpPr>
      <p:grpSpPr>
        <a:xfrm>
          <a:off x="0" y="0"/>
          <a:ext cx="0" cy="0"/>
          <a:chOff x="0" y="0"/>
          <a:chExt cx="0" cy="0"/>
        </a:xfrm>
      </p:grpSpPr>
      <p:sp>
        <p:nvSpPr>
          <p:cNvPr id="5" name="Picture Placeholder 26"/>
          <p:cNvSpPr>
            <a:spLocks noGrp="1"/>
          </p:cNvSpPr>
          <p:nvPr>
            <p:ph type="pic" sz="quarter" idx="10"/>
          </p:nvPr>
        </p:nvSpPr>
        <p:spPr>
          <a:xfrm>
            <a:off x="9020548" y="1756"/>
            <a:ext cx="6663989" cy="10056644"/>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9" name="Picture Placeholder 26"/>
          <p:cNvSpPr>
            <a:spLocks noGrp="1"/>
          </p:cNvSpPr>
          <p:nvPr>
            <p:ph type="pic" sz="quarter" idx="11"/>
          </p:nvPr>
        </p:nvSpPr>
        <p:spPr>
          <a:xfrm>
            <a:off x="16043611" y="3659356"/>
            <a:ext cx="6663989" cy="10056644"/>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6" name="TextBox 5"/>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3502419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01-Cover Slide">
    <p:spTree>
      <p:nvGrpSpPr>
        <p:cNvPr id="1" name=""/>
        <p:cNvGrpSpPr/>
        <p:nvPr/>
      </p:nvGrpSpPr>
      <p:grpSpPr>
        <a:xfrm>
          <a:off x="0" y="0"/>
          <a:ext cx="0" cy="0"/>
          <a:chOff x="0" y="0"/>
          <a:chExt cx="0" cy="0"/>
        </a:xfrm>
      </p:grpSpPr>
      <p:sp>
        <p:nvSpPr>
          <p:cNvPr id="5" name="Picture Placeholder 26"/>
          <p:cNvSpPr>
            <a:spLocks noGrp="1"/>
          </p:cNvSpPr>
          <p:nvPr>
            <p:ph type="pic" sz="quarter" idx="10"/>
          </p:nvPr>
        </p:nvSpPr>
        <p:spPr>
          <a:xfrm>
            <a:off x="5435600" y="3057525"/>
            <a:ext cx="13512800" cy="760095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3" name="TextBox 1"/>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3584788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9-Photography Slide">
    <p:spTree>
      <p:nvGrpSpPr>
        <p:cNvPr id="1" name=""/>
        <p:cNvGrpSpPr/>
        <p:nvPr/>
      </p:nvGrpSpPr>
      <p:grpSpPr>
        <a:xfrm>
          <a:off x="0" y="0"/>
          <a:ext cx="0" cy="0"/>
          <a:chOff x="0" y="0"/>
          <a:chExt cx="0" cy="0"/>
        </a:xfrm>
      </p:grpSpPr>
      <p:sp>
        <p:nvSpPr>
          <p:cNvPr id="3" name="Picture Placeholder 26"/>
          <p:cNvSpPr>
            <a:spLocks noGrp="1"/>
          </p:cNvSpPr>
          <p:nvPr>
            <p:ph type="pic" sz="quarter" idx="10"/>
          </p:nvPr>
        </p:nvSpPr>
        <p:spPr>
          <a:xfrm>
            <a:off x="1676400" y="1646238"/>
            <a:ext cx="21031201" cy="12069762"/>
          </a:xfrm>
          <a:prstGeom prst="rect">
            <a:avLst/>
          </a:prstGeom>
          <a:solidFill>
            <a:schemeClr val="accent2"/>
          </a:solidFill>
        </p:spPr>
        <p:txBody>
          <a:bodyPr/>
          <a:lstStyle>
            <a:lvl1pPr marL="0" indent="0">
              <a:buFontTx/>
              <a:buNone/>
              <a:defRPr sz="4000">
                <a:solidFill>
                  <a:schemeClr val="bg1"/>
                </a:solidFill>
                <a:latin typeface="Montserrat Light" panose="00000400000000000000" pitchFamily="50" charset="0"/>
              </a:defRPr>
            </a:lvl1pPr>
          </a:lstStyle>
          <a:p>
            <a:endParaRPr lang="en-US"/>
          </a:p>
        </p:txBody>
      </p:sp>
      <p:sp>
        <p:nvSpPr>
          <p:cNvPr id="4" name="TextBox 3"/>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41469394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20-Our Studio SLide">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0" y="0"/>
            <a:ext cx="6819900" cy="13716000"/>
          </a:xfrm>
          <a:custGeom>
            <a:avLst/>
            <a:gdLst>
              <a:gd name="connsiteX0" fmla="*/ 0 w 6819900"/>
              <a:gd name="connsiteY0" fmla="*/ 0 h 13716000"/>
              <a:gd name="connsiteX1" fmla="*/ 6819900 w 6819900"/>
              <a:gd name="connsiteY1" fmla="*/ 0 h 13716000"/>
              <a:gd name="connsiteX2" fmla="*/ 6819900 w 6819900"/>
              <a:gd name="connsiteY2" fmla="*/ 13716000 h 13716000"/>
              <a:gd name="connsiteX3" fmla="*/ 0 w 6819900"/>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6819900" h="13716000">
                <a:moveTo>
                  <a:pt x="0" y="0"/>
                </a:moveTo>
                <a:lnTo>
                  <a:pt x="6819900" y="0"/>
                </a:lnTo>
                <a:lnTo>
                  <a:pt x="6819900" y="13716000"/>
                </a:lnTo>
                <a:lnTo>
                  <a:pt x="0" y="13716000"/>
                </a:lnTo>
                <a:close/>
              </a:path>
            </a:pathLst>
          </a:custGeom>
        </p:spPr>
        <p:txBody>
          <a:bodyPr wrap="square">
            <a:noAutofit/>
          </a:bodyPr>
          <a:lstStyle>
            <a:lvl1pPr marL="0" indent="0">
              <a:buFontTx/>
              <a:buNone/>
              <a:defRPr sz="2600">
                <a:solidFill>
                  <a:schemeClr val="accent2"/>
                </a:solidFill>
                <a:latin typeface="Montserrat Light" panose="00000400000000000000" pitchFamily="50" charset="0"/>
              </a:defRPr>
            </a:lvl1pPr>
          </a:lstStyle>
          <a:p>
            <a:endParaRPr lang="en-US"/>
          </a:p>
        </p:txBody>
      </p:sp>
      <p:sp>
        <p:nvSpPr>
          <p:cNvPr id="11" name="Picture Placeholder 10"/>
          <p:cNvSpPr>
            <a:spLocks noGrp="1"/>
          </p:cNvSpPr>
          <p:nvPr>
            <p:ph type="pic" sz="quarter" idx="11"/>
          </p:nvPr>
        </p:nvSpPr>
        <p:spPr>
          <a:xfrm>
            <a:off x="7115946" y="0"/>
            <a:ext cx="6819900" cy="6709978"/>
          </a:xfrm>
          <a:custGeom>
            <a:avLst/>
            <a:gdLst>
              <a:gd name="connsiteX0" fmla="*/ 0 w 6819900"/>
              <a:gd name="connsiteY0" fmla="*/ 0 h 6709978"/>
              <a:gd name="connsiteX1" fmla="*/ 6819900 w 6819900"/>
              <a:gd name="connsiteY1" fmla="*/ 0 h 6709978"/>
              <a:gd name="connsiteX2" fmla="*/ 6819900 w 6819900"/>
              <a:gd name="connsiteY2" fmla="*/ 6709978 h 6709978"/>
              <a:gd name="connsiteX3" fmla="*/ 0 w 6819900"/>
              <a:gd name="connsiteY3" fmla="*/ 6709978 h 6709978"/>
            </a:gdLst>
            <a:ahLst/>
            <a:cxnLst>
              <a:cxn ang="0">
                <a:pos x="connsiteX0" y="connsiteY0"/>
              </a:cxn>
              <a:cxn ang="0">
                <a:pos x="connsiteX1" y="connsiteY1"/>
              </a:cxn>
              <a:cxn ang="0">
                <a:pos x="connsiteX2" y="connsiteY2"/>
              </a:cxn>
              <a:cxn ang="0">
                <a:pos x="connsiteX3" y="connsiteY3"/>
              </a:cxn>
            </a:cxnLst>
            <a:rect l="l" t="t" r="r" b="b"/>
            <a:pathLst>
              <a:path w="6819900" h="6709978">
                <a:moveTo>
                  <a:pt x="0" y="0"/>
                </a:moveTo>
                <a:lnTo>
                  <a:pt x="6819900" y="0"/>
                </a:lnTo>
                <a:lnTo>
                  <a:pt x="6819900" y="6709978"/>
                </a:lnTo>
                <a:lnTo>
                  <a:pt x="0" y="6709978"/>
                </a:lnTo>
                <a:close/>
              </a:path>
            </a:pathLst>
          </a:custGeom>
        </p:spPr>
        <p:txBody>
          <a:bodyPr wrap="square">
            <a:noAutofit/>
          </a:bodyPr>
          <a:lstStyle>
            <a:lvl1pPr marL="0" indent="0">
              <a:buFontTx/>
              <a:buNone/>
              <a:defRPr sz="2600">
                <a:solidFill>
                  <a:schemeClr val="accent2"/>
                </a:solidFill>
                <a:latin typeface="Montserrat Light" panose="00000400000000000000" pitchFamily="50" charset="0"/>
              </a:defRPr>
            </a:lvl1pPr>
          </a:lstStyle>
          <a:p>
            <a:endParaRPr lang="en-US"/>
          </a:p>
        </p:txBody>
      </p:sp>
      <p:sp>
        <p:nvSpPr>
          <p:cNvPr id="10" name="Picture Placeholder 9"/>
          <p:cNvSpPr>
            <a:spLocks noGrp="1"/>
          </p:cNvSpPr>
          <p:nvPr>
            <p:ph type="pic" sz="quarter" idx="12"/>
          </p:nvPr>
        </p:nvSpPr>
        <p:spPr>
          <a:xfrm>
            <a:off x="7115946" y="7000240"/>
            <a:ext cx="6819900" cy="6715760"/>
          </a:xfrm>
          <a:custGeom>
            <a:avLst/>
            <a:gdLst>
              <a:gd name="connsiteX0" fmla="*/ 0 w 6819900"/>
              <a:gd name="connsiteY0" fmla="*/ 0 h 6715760"/>
              <a:gd name="connsiteX1" fmla="*/ 6819900 w 6819900"/>
              <a:gd name="connsiteY1" fmla="*/ 0 h 6715760"/>
              <a:gd name="connsiteX2" fmla="*/ 6819900 w 6819900"/>
              <a:gd name="connsiteY2" fmla="*/ 6715760 h 6715760"/>
              <a:gd name="connsiteX3" fmla="*/ 0 w 6819900"/>
              <a:gd name="connsiteY3" fmla="*/ 6715760 h 6715760"/>
            </a:gdLst>
            <a:ahLst/>
            <a:cxnLst>
              <a:cxn ang="0">
                <a:pos x="connsiteX0" y="connsiteY0"/>
              </a:cxn>
              <a:cxn ang="0">
                <a:pos x="connsiteX1" y="connsiteY1"/>
              </a:cxn>
              <a:cxn ang="0">
                <a:pos x="connsiteX2" y="connsiteY2"/>
              </a:cxn>
              <a:cxn ang="0">
                <a:pos x="connsiteX3" y="connsiteY3"/>
              </a:cxn>
            </a:cxnLst>
            <a:rect l="l" t="t" r="r" b="b"/>
            <a:pathLst>
              <a:path w="6819900" h="6715760">
                <a:moveTo>
                  <a:pt x="0" y="0"/>
                </a:moveTo>
                <a:lnTo>
                  <a:pt x="6819900" y="0"/>
                </a:lnTo>
                <a:lnTo>
                  <a:pt x="6819900" y="6715760"/>
                </a:lnTo>
                <a:lnTo>
                  <a:pt x="0" y="6715760"/>
                </a:lnTo>
                <a:close/>
              </a:path>
            </a:pathLst>
          </a:custGeom>
        </p:spPr>
        <p:txBody>
          <a:bodyPr wrap="square">
            <a:noAutofit/>
          </a:bodyPr>
          <a:lstStyle>
            <a:lvl1pPr marL="0" indent="0">
              <a:buFontTx/>
              <a:buNone/>
              <a:defRPr sz="2600">
                <a:solidFill>
                  <a:schemeClr val="accent2"/>
                </a:solidFill>
                <a:latin typeface="Montserrat Light" panose="00000400000000000000" pitchFamily="50" charset="0"/>
              </a:defRPr>
            </a:lvl1pPr>
          </a:lstStyle>
          <a:p>
            <a:endParaRPr lang="en-US"/>
          </a:p>
        </p:txBody>
      </p:sp>
    </p:spTree>
    <p:extLst>
      <p:ext uri="{BB962C8B-B14F-4D97-AF65-F5344CB8AC3E}">
        <p14:creationId xmlns:p14="http://schemas.microsoft.com/office/powerpoint/2010/main" val="29406941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21-Customer Testemonials Slide">
    <p:spTree>
      <p:nvGrpSpPr>
        <p:cNvPr id="1" name=""/>
        <p:cNvGrpSpPr/>
        <p:nvPr/>
      </p:nvGrpSpPr>
      <p:grpSpPr>
        <a:xfrm>
          <a:off x="0" y="0"/>
          <a:ext cx="0" cy="0"/>
          <a:chOff x="0" y="0"/>
          <a:chExt cx="0" cy="0"/>
        </a:xfrm>
      </p:grpSpPr>
      <p:sp>
        <p:nvSpPr>
          <p:cNvPr id="12" name="Picture Placeholder 26"/>
          <p:cNvSpPr>
            <a:spLocks noGrp="1"/>
          </p:cNvSpPr>
          <p:nvPr>
            <p:ph type="pic" sz="quarter" idx="13"/>
          </p:nvPr>
        </p:nvSpPr>
        <p:spPr>
          <a:xfrm>
            <a:off x="2827293" y="7373188"/>
            <a:ext cx="3203409" cy="320340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3" name="Picture Placeholder 26"/>
          <p:cNvSpPr>
            <a:spLocks noGrp="1"/>
          </p:cNvSpPr>
          <p:nvPr>
            <p:ph type="pic" sz="quarter" idx="14"/>
          </p:nvPr>
        </p:nvSpPr>
        <p:spPr>
          <a:xfrm>
            <a:off x="13775555" y="7373188"/>
            <a:ext cx="3203409" cy="320340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8" name="Picture Placeholder 26"/>
          <p:cNvSpPr>
            <a:spLocks noGrp="1"/>
          </p:cNvSpPr>
          <p:nvPr>
            <p:ph type="pic" sz="quarter" idx="15"/>
          </p:nvPr>
        </p:nvSpPr>
        <p:spPr>
          <a:xfrm>
            <a:off x="13775555" y="1646238"/>
            <a:ext cx="3203409" cy="320340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6" name="TextBox 5"/>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8910578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22-Slide with Right Picture">
    <p:spTree>
      <p:nvGrpSpPr>
        <p:cNvPr id="1" name=""/>
        <p:cNvGrpSpPr/>
        <p:nvPr/>
      </p:nvGrpSpPr>
      <p:grpSpPr>
        <a:xfrm>
          <a:off x="0" y="0"/>
          <a:ext cx="0" cy="0"/>
          <a:chOff x="0" y="0"/>
          <a:chExt cx="0" cy="0"/>
        </a:xfrm>
      </p:grpSpPr>
      <p:sp>
        <p:nvSpPr>
          <p:cNvPr id="4" name="Picture Placeholder 26"/>
          <p:cNvSpPr>
            <a:spLocks noGrp="1"/>
          </p:cNvSpPr>
          <p:nvPr>
            <p:ph type="pic" sz="quarter" idx="10"/>
          </p:nvPr>
        </p:nvSpPr>
        <p:spPr>
          <a:xfrm>
            <a:off x="11933407" y="1646238"/>
            <a:ext cx="10774194" cy="10438327"/>
          </a:xfrm>
          <a:prstGeom prst="rect">
            <a:avLst/>
          </a:prstGeom>
        </p:spPr>
        <p:txBody>
          <a:bodyPr/>
          <a:lstStyle>
            <a:lvl1pPr marL="0" indent="0">
              <a:buFontTx/>
              <a:buNone/>
              <a:defRPr sz="4000">
                <a:solidFill>
                  <a:schemeClr val="accent2"/>
                </a:solidFill>
                <a:latin typeface="Montserrat Light" panose="00000400000000000000" pitchFamily="50" charset="0"/>
              </a:defRPr>
            </a:lvl1pPr>
          </a:lstStyle>
          <a:p>
            <a:endParaRPr lang="en-US"/>
          </a:p>
        </p:txBody>
      </p:sp>
      <p:sp>
        <p:nvSpPr>
          <p:cNvPr id="5" name="TextBox 4"/>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514826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23-Slide with Left Picture">
    <p:spTree>
      <p:nvGrpSpPr>
        <p:cNvPr id="1" name=""/>
        <p:cNvGrpSpPr/>
        <p:nvPr/>
      </p:nvGrpSpPr>
      <p:grpSpPr>
        <a:xfrm>
          <a:off x="0" y="0"/>
          <a:ext cx="0" cy="0"/>
          <a:chOff x="0" y="0"/>
          <a:chExt cx="0" cy="0"/>
        </a:xfrm>
      </p:grpSpPr>
      <p:sp>
        <p:nvSpPr>
          <p:cNvPr id="3" name="Picture Placeholder 26"/>
          <p:cNvSpPr>
            <a:spLocks noGrp="1"/>
          </p:cNvSpPr>
          <p:nvPr>
            <p:ph type="pic" sz="quarter" idx="10"/>
          </p:nvPr>
        </p:nvSpPr>
        <p:spPr>
          <a:xfrm>
            <a:off x="1676400" y="1646238"/>
            <a:ext cx="9229021" cy="10438327"/>
          </a:xfrm>
          <a:prstGeom prst="rect">
            <a:avLst/>
          </a:prstGeom>
        </p:spPr>
        <p:txBody>
          <a:bodyPr/>
          <a:lstStyle>
            <a:lvl1pPr marL="0" indent="0">
              <a:buFontTx/>
              <a:buNone/>
              <a:defRPr sz="4000">
                <a:solidFill>
                  <a:schemeClr val="accent2"/>
                </a:solidFill>
                <a:latin typeface="Montserrat Light" panose="00000400000000000000" pitchFamily="50" charset="0"/>
              </a:defRPr>
            </a:lvl1pPr>
          </a:lstStyle>
          <a:p>
            <a:endParaRPr lang="en-US"/>
          </a:p>
        </p:txBody>
      </p:sp>
      <p:sp>
        <p:nvSpPr>
          <p:cNvPr id="5" name="TextBox 4"/>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4965407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24-Our Portfolio">
    <p:spTree>
      <p:nvGrpSpPr>
        <p:cNvPr id="1" name=""/>
        <p:cNvGrpSpPr/>
        <p:nvPr/>
      </p:nvGrpSpPr>
      <p:grpSpPr>
        <a:xfrm>
          <a:off x="0" y="0"/>
          <a:ext cx="0" cy="0"/>
          <a:chOff x="0" y="0"/>
          <a:chExt cx="0" cy="0"/>
        </a:xfrm>
      </p:grpSpPr>
      <p:sp>
        <p:nvSpPr>
          <p:cNvPr id="10" name="Picture Placeholder 26"/>
          <p:cNvSpPr>
            <a:spLocks noGrp="1"/>
          </p:cNvSpPr>
          <p:nvPr>
            <p:ph type="pic" sz="quarter" idx="10"/>
          </p:nvPr>
        </p:nvSpPr>
        <p:spPr>
          <a:xfrm>
            <a:off x="14688151" y="1646238"/>
            <a:ext cx="8019449" cy="10438327"/>
          </a:xfrm>
          <a:prstGeom prst="rect">
            <a:avLst/>
          </a:prstGeom>
        </p:spPr>
        <p:txBody>
          <a:bodyPr/>
          <a:lstStyle>
            <a:lvl1pPr marL="0" indent="0">
              <a:buFontTx/>
              <a:buNone/>
              <a:defRPr sz="2600">
                <a:solidFill>
                  <a:schemeClr val="accent2"/>
                </a:solidFill>
                <a:latin typeface="Montserrat Light" panose="00000400000000000000" pitchFamily="50" charset="0"/>
              </a:defRPr>
            </a:lvl1pPr>
          </a:lstStyle>
          <a:p>
            <a:endParaRPr lang="en-US"/>
          </a:p>
        </p:txBody>
      </p:sp>
      <p:sp>
        <p:nvSpPr>
          <p:cNvPr id="11" name="Picture Placeholder 26"/>
          <p:cNvSpPr>
            <a:spLocks noGrp="1"/>
          </p:cNvSpPr>
          <p:nvPr>
            <p:ph type="pic" sz="quarter" idx="11"/>
          </p:nvPr>
        </p:nvSpPr>
        <p:spPr>
          <a:xfrm>
            <a:off x="8182275" y="5871411"/>
            <a:ext cx="6159501" cy="3928074"/>
          </a:xfrm>
          <a:prstGeom prst="rect">
            <a:avLst/>
          </a:prstGeom>
        </p:spPr>
        <p:txBody>
          <a:bodyPr/>
          <a:lstStyle>
            <a:lvl1pPr marL="0" indent="0">
              <a:buFontTx/>
              <a:buNone/>
              <a:defRPr sz="2600">
                <a:solidFill>
                  <a:schemeClr val="accent2"/>
                </a:solidFill>
                <a:latin typeface="Montserrat Light" panose="00000400000000000000" pitchFamily="50" charset="0"/>
              </a:defRPr>
            </a:lvl1pPr>
          </a:lstStyle>
          <a:p>
            <a:endParaRPr lang="en-US"/>
          </a:p>
        </p:txBody>
      </p:sp>
      <p:sp>
        <p:nvSpPr>
          <p:cNvPr id="12" name="Picture Placeholder 26"/>
          <p:cNvSpPr>
            <a:spLocks noGrp="1"/>
          </p:cNvSpPr>
          <p:nvPr>
            <p:ph type="pic" sz="quarter" idx="12"/>
          </p:nvPr>
        </p:nvSpPr>
        <p:spPr>
          <a:xfrm>
            <a:off x="1663700" y="8170991"/>
            <a:ext cx="6159501" cy="3928074"/>
          </a:xfrm>
          <a:prstGeom prst="rect">
            <a:avLst/>
          </a:prstGeom>
        </p:spPr>
        <p:txBody>
          <a:bodyPr/>
          <a:lstStyle>
            <a:lvl1pPr marL="0" indent="0">
              <a:buFontTx/>
              <a:buNone/>
              <a:defRPr sz="2600">
                <a:solidFill>
                  <a:schemeClr val="accent2"/>
                </a:solidFill>
                <a:latin typeface="Montserrat Light" panose="00000400000000000000" pitchFamily="50" charset="0"/>
              </a:defRPr>
            </a:lvl1pPr>
          </a:lstStyle>
          <a:p>
            <a:endParaRPr lang="en-US"/>
          </a:p>
        </p:txBody>
      </p:sp>
      <p:sp>
        <p:nvSpPr>
          <p:cNvPr id="6" name="TextBox 5"/>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72847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25-Photo Gallery Slide 01">
    <p:spTree>
      <p:nvGrpSpPr>
        <p:cNvPr id="1" name=""/>
        <p:cNvGrpSpPr/>
        <p:nvPr/>
      </p:nvGrpSpPr>
      <p:grpSpPr>
        <a:xfrm>
          <a:off x="0" y="0"/>
          <a:ext cx="0" cy="0"/>
          <a:chOff x="0" y="0"/>
          <a:chExt cx="0" cy="0"/>
        </a:xfrm>
      </p:grpSpPr>
      <p:sp>
        <p:nvSpPr>
          <p:cNvPr id="9" name="Picture Placeholder 26"/>
          <p:cNvSpPr>
            <a:spLocks noGrp="1"/>
          </p:cNvSpPr>
          <p:nvPr>
            <p:ph type="pic" sz="quarter" idx="11"/>
          </p:nvPr>
        </p:nvSpPr>
        <p:spPr>
          <a:xfrm>
            <a:off x="1676401" y="1646238"/>
            <a:ext cx="10411881" cy="1042035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0" name="Picture Placeholder 26"/>
          <p:cNvSpPr>
            <a:spLocks noGrp="1"/>
          </p:cNvSpPr>
          <p:nvPr>
            <p:ph type="pic" sz="quarter" idx="12"/>
          </p:nvPr>
        </p:nvSpPr>
        <p:spPr>
          <a:xfrm>
            <a:off x="12295719" y="1646238"/>
            <a:ext cx="10411881" cy="1042035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5" name="TextBox 4"/>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31817577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26-Photo Gallery Slide 02">
    <p:spTree>
      <p:nvGrpSpPr>
        <p:cNvPr id="1" name=""/>
        <p:cNvGrpSpPr/>
        <p:nvPr/>
      </p:nvGrpSpPr>
      <p:grpSpPr>
        <a:xfrm>
          <a:off x="0" y="0"/>
          <a:ext cx="0" cy="0"/>
          <a:chOff x="0" y="0"/>
          <a:chExt cx="0" cy="0"/>
        </a:xfrm>
      </p:grpSpPr>
      <p:sp>
        <p:nvSpPr>
          <p:cNvPr id="9" name="Picture Placeholder 26"/>
          <p:cNvSpPr>
            <a:spLocks noGrp="1"/>
          </p:cNvSpPr>
          <p:nvPr>
            <p:ph type="pic" sz="quarter" idx="11"/>
          </p:nvPr>
        </p:nvSpPr>
        <p:spPr>
          <a:xfrm>
            <a:off x="1676401" y="6962268"/>
            <a:ext cx="10411881" cy="51043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7" name="Picture Placeholder 26"/>
          <p:cNvSpPr>
            <a:spLocks noGrp="1"/>
          </p:cNvSpPr>
          <p:nvPr>
            <p:ph type="pic" sz="quarter" idx="12"/>
          </p:nvPr>
        </p:nvSpPr>
        <p:spPr>
          <a:xfrm>
            <a:off x="12295719" y="1646238"/>
            <a:ext cx="10411881" cy="51043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5" name="TextBox 4"/>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549767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27-Photo Gallery Slide 03">
    <p:spTree>
      <p:nvGrpSpPr>
        <p:cNvPr id="1" name=""/>
        <p:cNvGrpSpPr/>
        <p:nvPr/>
      </p:nvGrpSpPr>
      <p:grpSpPr>
        <a:xfrm>
          <a:off x="0" y="0"/>
          <a:ext cx="0" cy="0"/>
          <a:chOff x="0" y="0"/>
          <a:chExt cx="0" cy="0"/>
        </a:xfrm>
      </p:grpSpPr>
      <p:sp>
        <p:nvSpPr>
          <p:cNvPr id="12" name="Picture Placeholder 26"/>
          <p:cNvSpPr>
            <a:spLocks noGrp="1"/>
          </p:cNvSpPr>
          <p:nvPr>
            <p:ph type="pic" sz="quarter" idx="11"/>
          </p:nvPr>
        </p:nvSpPr>
        <p:spPr>
          <a:xfrm>
            <a:off x="1676401" y="1646238"/>
            <a:ext cx="6872111" cy="6900996"/>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3" name="Picture Placeholder 26"/>
          <p:cNvSpPr>
            <a:spLocks noGrp="1"/>
          </p:cNvSpPr>
          <p:nvPr>
            <p:ph type="pic" sz="quarter" idx="12"/>
          </p:nvPr>
        </p:nvSpPr>
        <p:spPr>
          <a:xfrm>
            <a:off x="15835489" y="1646238"/>
            <a:ext cx="6872111" cy="6900996"/>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4" name="Picture Placeholder 26"/>
          <p:cNvSpPr>
            <a:spLocks noGrp="1"/>
          </p:cNvSpPr>
          <p:nvPr>
            <p:ph type="pic" sz="quarter" idx="13"/>
          </p:nvPr>
        </p:nvSpPr>
        <p:spPr>
          <a:xfrm>
            <a:off x="8755944" y="1646238"/>
            <a:ext cx="6872111" cy="6900996"/>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6" name="TextBox 5"/>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5175349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28-Photo Gallery Slide 04">
    <p:spTree>
      <p:nvGrpSpPr>
        <p:cNvPr id="1" name=""/>
        <p:cNvGrpSpPr/>
        <p:nvPr/>
      </p:nvGrpSpPr>
      <p:grpSpPr>
        <a:xfrm>
          <a:off x="0" y="0"/>
          <a:ext cx="0" cy="0"/>
          <a:chOff x="0" y="0"/>
          <a:chExt cx="0" cy="0"/>
        </a:xfrm>
      </p:grpSpPr>
      <p:sp>
        <p:nvSpPr>
          <p:cNvPr id="10" name="Picture Placeholder 26"/>
          <p:cNvSpPr>
            <a:spLocks noGrp="1"/>
          </p:cNvSpPr>
          <p:nvPr>
            <p:ph type="pic" sz="quarter" idx="12"/>
          </p:nvPr>
        </p:nvSpPr>
        <p:spPr>
          <a:xfrm>
            <a:off x="8755945" y="1646238"/>
            <a:ext cx="6872111" cy="51043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1" name="Picture Placeholder 26"/>
          <p:cNvSpPr>
            <a:spLocks noGrp="1"/>
          </p:cNvSpPr>
          <p:nvPr>
            <p:ph type="pic" sz="quarter" idx="13"/>
          </p:nvPr>
        </p:nvSpPr>
        <p:spPr>
          <a:xfrm>
            <a:off x="15835489" y="6962269"/>
            <a:ext cx="6872111" cy="51043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2" name="Picture Placeholder 26"/>
          <p:cNvSpPr>
            <a:spLocks noGrp="1"/>
          </p:cNvSpPr>
          <p:nvPr>
            <p:ph type="pic" sz="quarter" idx="14"/>
          </p:nvPr>
        </p:nvSpPr>
        <p:spPr>
          <a:xfrm>
            <a:off x="1676400" y="6962269"/>
            <a:ext cx="6872111" cy="510431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6" name="TextBox 5"/>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5137249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02-Section Slide">
    <p:spTree>
      <p:nvGrpSpPr>
        <p:cNvPr id="1" name=""/>
        <p:cNvGrpSpPr/>
        <p:nvPr/>
      </p:nvGrpSpPr>
      <p:grpSpPr>
        <a:xfrm>
          <a:off x="0" y="0"/>
          <a:ext cx="0" cy="0"/>
          <a:chOff x="0" y="0"/>
          <a:chExt cx="0" cy="0"/>
        </a:xfrm>
      </p:grpSpPr>
      <p:sp>
        <p:nvSpPr>
          <p:cNvPr id="5" name="Picture Placeholder 26"/>
          <p:cNvSpPr>
            <a:spLocks noGrp="1"/>
          </p:cNvSpPr>
          <p:nvPr>
            <p:ph type="pic" sz="quarter" idx="10"/>
          </p:nvPr>
        </p:nvSpPr>
        <p:spPr>
          <a:xfrm>
            <a:off x="10312400" y="3057525"/>
            <a:ext cx="12395200" cy="760095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3" name="TextBox 1"/>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6459871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29-Photo Gallery Slide 05">
    <p:spTree>
      <p:nvGrpSpPr>
        <p:cNvPr id="1" name=""/>
        <p:cNvGrpSpPr/>
        <p:nvPr/>
      </p:nvGrpSpPr>
      <p:grpSpPr>
        <a:xfrm>
          <a:off x="0" y="0"/>
          <a:ext cx="0" cy="0"/>
          <a:chOff x="0" y="0"/>
          <a:chExt cx="0" cy="0"/>
        </a:xfrm>
      </p:grpSpPr>
      <p:sp>
        <p:nvSpPr>
          <p:cNvPr id="14" name="Picture Placeholder 26"/>
          <p:cNvSpPr>
            <a:spLocks noGrp="1"/>
          </p:cNvSpPr>
          <p:nvPr>
            <p:ph type="pic" sz="quarter" idx="12"/>
          </p:nvPr>
        </p:nvSpPr>
        <p:spPr>
          <a:xfrm>
            <a:off x="17605376" y="1646238"/>
            <a:ext cx="5102224" cy="1042035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5" name="Picture Placeholder 26"/>
          <p:cNvSpPr>
            <a:spLocks noGrp="1"/>
          </p:cNvSpPr>
          <p:nvPr>
            <p:ph type="pic" sz="quarter" idx="13"/>
          </p:nvPr>
        </p:nvSpPr>
        <p:spPr>
          <a:xfrm>
            <a:off x="12295719" y="1646238"/>
            <a:ext cx="5102224" cy="1042035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6" name="Picture Placeholder 26"/>
          <p:cNvSpPr>
            <a:spLocks noGrp="1"/>
          </p:cNvSpPr>
          <p:nvPr>
            <p:ph type="pic" sz="quarter" idx="14"/>
          </p:nvPr>
        </p:nvSpPr>
        <p:spPr>
          <a:xfrm>
            <a:off x="6986058" y="1646238"/>
            <a:ext cx="5102224" cy="1042035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7" name="Picture Placeholder 26"/>
          <p:cNvSpPr>
            <a:spLocks noGrp="1"/>
          </p:cNvSpPr>
          <p:nvPr>
            <p:ph type="pic" sz="quarter" idx="15"/>
          </p:nvPr>
        </p:nvSpPr>
        <p:spPr>
          <a:xfrm>
            <a:off x="1676398" y="1646238"/>
            <a:ext cx="5102224" cy="1042035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7" name="TextBox 6"/>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24914048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30-Photo Gallery Slide 06">
    <p:spTree>
      <p:nvGrpSpPr>
        <p:cNvPr id="1" name=""/>
        <p:cNvGrpSpPr/>
        <p:nvPr/>
      </p:nvGrpSpPr>
      <p:grpSpPr>
        <a:xfrm>
          <a:off x="0" y="0"/>
          <a:ext cx="0" cy="0"/>
          <a:chOff x="0" y="0"/>
          <a:chExt cx="0" cy="0"/>
        </a:xfrm>
      </p:grpSpPr>
      <p:sp>
        <p:nvSpPr>
          <p:cNvPr id="20" name="Picture Placeholder 26"/>
          <p:cNvSpPr>
            <a:spLocks noGrp="1"/>
          </p:cNvSpPr>
          <p:nvPr>
            <p:ph type="pic" sz="quarter" idx="12"/>
          </p:nvPr>
        </p:nvSpPr>
        <p:spPr>
          <a:xfrm>
            <a:off x="12295717" y="1646238"/>
            <a:ext cx="10411883" cy="50837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1" name="Picture Placeholder 26"/>
          <p:cNvSpPr>
            <a:spLocks noGrp="1"/>
          </p:cNvSpPr>
          <p:nvPr>
            <p:ph type="pic" sz="quarter" idx="13"/>
          </p:nvPr>
        </p:nvSpPr>
        <p:spPr>
          <a:xfrm>
            <a:off x="1676401" y="1646238"/>
            <a:ext cx="10411883" cy="50837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2" name="Picture Placeholder 26"/>
          <p:cNvSpPr>
            <a:spLocks noGrp="1"/>
          </p:cNvSpPr>
          <p:nvPr>
            <p:ph type="pic" sz="quarter" idx="14"/>
          </p:nvPr>
        </p:nvSpPr>
        <p:spPr>
          <a:xfrm>
            <a:off x="1676401" y="6991845"/>
            <a:ext cx="6872111" cy="50837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3" name="Picture Placeholder 26"/>
          <p:cNvSpPr>
            <a:spLocks noGrp="1"/>
          </p:cNvSpPr>
          <p:nvPr>
            <p:ph type="pic" sz="quarter" idx="15"/>
          </p:nvPr>
        </p:nvSpPr>
        <p:spPr>
          <a:xfrm>
            <a:off x="15835489" y="6991845"/>
            <a:ext cx="6872111" cy="50837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4" name="Picture Placeholder 26"/>
          <p:cNvSpPr>
            <a:spLocks noGrp="1"/>
          </p:cNvSpPr>
          <p:nvPr>
            <p:ph type="pic" sz="quarter" idx="16"/>
          </p:nvPr>
        </p:nvSpPr>
        <p:spPr>
          <a:xfrm>
            <a:off x="8755945" y="6991845"/>
            <a:ext cx="6872111" cy="50837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8" name="TextBox 7"/>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9798828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31-Photo Gallery Slide 07">
    <p:spTree>
      <p:nvGrpSpPr>
        <p:cNvPr id="1" name=""/>
        <p:cNvGrpSpPr/>
        <p:nvPr/>
      </p:nvGrpSpPr>
      <p:grpSpPr>
        <a:xfrm>
          <a:off x="0" y="0"/>
          <a:ext cx="0" cy="0"/>
          <a:chOff x="0" y="0"/>
          <a:chExt cx="0" cy="0"/>
        </a:xfrm>
      </p:grpSpPr>
      <p:sp>
        <p:nvSpPr>
          <p:cNvPr id="19" name="Picture Placeholder 26"/>
          <p:cNvSpPr>
            <a:spLocks noGrp="1"/>
          </p:cNvSpPr>
          <p:nvPr>
            <p:ph type="pic" sz="quarter" idx="12"/>
          </p:nvPr>
        </p:nvSpPr>
        <p:spPr>
          <a:xfrm>
            <a:off x="15835488" y="1646238"/>
            <a:ext cx="6872112" cy="50837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5" name="Picture Placeholder 26"/>
          <p:cNvSpPr>
            <a:spLocks noGrp="1"/>
          </p:cNvSpPr>
          <p:nvPr>
            <p:ph type="pic" sz="quarter" idx="13"/>
          </p:nvPr>
        </p:nvSpPr>
        <p:spPr>
          <a:xfrm>
            <a:off x="8755944" y="1646238"/>
            <a:ext cx="6872112" cy="50837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6" name="Picture Placeholder 26"/>
          <p:cNvSpPr>
            <a:spLocks noGrp="1"/>
          </p:cNvSpPr>
          <p:nvPr>
            <p:ph type="pic" sz="quarter" idx="14"/>
          </p:nvPr>
        </p:nvSpPr>
        <p:spPr>
          <a:xfrm>
            <a:off x="1676401" y="1646238"/>
            <a:ext cx="6872112" cy="50837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7" name="Picture Placeholder 26"/>
          <p:cNvSpPr>
            <a:spLocks noGrp="1"/>
          </p:cNvSpPr>
          <p:nvPr>
            <p:ph type="pic" sz="quarter" idx="15"/>
          </p:nvPr>
        </p:nvSpPr>
        <p:spPr>
          <a:xfrm>
            <a:off x="15835488" y="6958873"/>
            <a:ext cx="6872112" cy="50837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8" name="Picture Placeholder 26"/>
          <p:cNvSpPr>
            <a:spLocks noGrp="1"/>
          </p:cNvSpPr>
          <p:nvPr>
            <p:ph type="pic" sz="quarter" idx="16"/>
          </p:nvPr>
        </p:nvSpPr>
        <p:spPr>
          <a:xfrm>
            <a:off x="8755944" y="6958873"/>
            <a:ext cx="6872112" cy="50837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9" name="Picture Placeholder 26"/>
          <p:cNvSpPr>
            <a:spLocks noGrp="1"/>
          </p:cNvSpPr>
          <p:nvPr>
            <p:ph type="pic" sz="quarter" idx="17"/>
          </p:nvPr>
        </p:nvSpPr>
        <p:spPr>
          <a:xfrm>
            <a:off x="1676401" y="6958873"/>
            <a:ext cx="6872112" cy="50837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9" name="TextBox 8"/>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31335015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32-Photo Gallery Slide 08">
    <p:spTree>
      <p:nvGrpSpPr>
        <p:cNvPr id="1" name=""/>
        <p:cNvGrpSpPr/>
        <p:nvPr/>
      </p:nvGrpSpPr>
      <p:grpSpPr>
        <a:xfrm>
          <a:off x="0" y="0"/>
          <a:ext cx="0" cy="0"/>
          <a:chOff x="0" y="0"/>
          <a:chExt cx="0" cy="0"/>
        </a:xfrm>
      </p:grpSpPr>
      <p:sp>
        <p:nvSpPr>
          <p:cNvPr id="18" name="Picture Placeholder 26"/>
          <p:cNvSpPr>
            <a:spLocks noGrp="1"/>
          </p:cNvSpPr>
          <p:nvPr>
            <p:ph type="pic" sz="quarter" idx="14"/>
          </p:nvPr>
        </p:nvSpPr>
        <p:spPr>
          <a:xfrm>
            <a:off x="1676401" y="1646238"/>
            <a:ext cx="6872112" cy="4271287"/>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0" name="Picture Placeholder 26"/>
          <p:cNvSpPr>
            <a:spLocks noGrp="1"/>
          </p:cNvSpPr>
          <p:nvPr>
            <p:ph type="pic" sz="quarter" idx="15"/>
          </p:nvPr>
        </p:nvSpPr>
        <p:spPr>
          <a:xfrm>
            <a:off x="1676401" y="6155450"/>
            <a:ext cx="6872112" cy="588867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1" name="Picture Placeholder 26"/>
          <p:cNvSpPr>
            <a:spLocks noGrp="1"/>
          </p:cNvSpPr>
          <p:nvPr>
            <p:ph type="pic" sz="quarter" idx="16"/>
          </p:nvPr>
        </p:nvSpPr>
        <p:spPr>
          <a:xfrm>
            <a:off x="15835488" y="1646236"/>
            <a:ext cx="6872112" cy="588867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2" name="Picture Placeholder 26"/>
          <p:cNvSpPr>
            <a:spLocks noGrp="1"/>
          </p:cNvSpPr>
          <p:nvPr>
            <p:ph type="pic" sz="quarter" idx="17"/>
          </p:nvPr>
        </p:nvSpPr>
        <p:spPr>
          <a:xfrm>
            <a:off x="15835488" y="7772842"/>
            <a:ext cx="6872112" cy="4271287"/>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3" name="Picture Placeholder 26"/>
          <p:cNvSpPr>
            <a:spLocks noGrp="1"/>
          </p:cNvSpPr>
          <p:nvPr>
            <p:ph type="pic" sz="quarter" idx="18"/>
          </p:nvPr>
        </p:nvSpPr>
        <p:spPr>
          <a:xfrm>
            <a:off x="8735292" y="1646236"/>
            <a:ext cx="6872112" cy="10397893"/>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8" name="TextBox 7"/>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7865483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33-Photo Gallery Slide 09">
    <p:spTree>
      <p:nvGrpSpPr>
        <p:cNvPr id="1" name=""/>
        <p:cNvGrpSpPr/>
        <p:nvPr/>
      </p:nvGrpSpPr>
      <p:grpSpPr>
        <a:xfrm>
          <a:off x="0" y="0"/>
          <a:ext cx="0" cy="0"/>
          <a:chOff x="0" y="0"/>
          <a:chExt cx="0" cy="0"/>
        </a:xfrm>
      </p:grpSpPr>
      <p:sp>
        <p:nvSpPr>
          <p:cNvPr id="17" name="Picture Placeholder 26"/>
          <p:cNvSpPr>
            <a:spLocks noGrp="1"/>
          </p:cNvSpPr>
          <p:nvPr>
            <p:ph type="pic" sz="quarter" idx="14"/>
          </p:nvPr>
        </p:nvSpPr>
        <p:spPr>
          <a:xfrm>
            <a:off x="1676401" y="1646238"/>
            <a:ext cx="5102224" cy="5133181"/>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4" name="Picture Placeholder 26"/>
          <p:cNvSpPr>
            <a:spLocks noGrp="1"/>
          </p:cNvSpPr>
          <p:nvPr>
            <p:ph type="pic" sz="quarter" idx="16"/>
          </p:nvPr>
        </p:nvSpPr>
        <p:spPr>
          <a:xfrm>
            <a:off x="17605376" y="1646238"/>
            <a:ext cx="5102224" cy="5133181"/>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5" name="Picture Placeholder 26"/>
          <p:cNvSpPr>
            <a:spLocks noGrp="1"/>
          </p:cNvSpPr>
          <p:nvPr>
            <p:ph type="pic" sz="quarter" idx="17"/>
          </p:nvPr>
        </p:nvSpPr>
        <p:spPr>
          <a:xfrm>
            <a:off x="12295717" y="1646238"/>
            <a:ext cx="5102224" cy="5133181"/>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6" name="Picture Placeholder 26"/>
          <p:cNvSpPr>
            <a:spLocks noGrp="1"/>
          </p:cNvSpPr>
          <p:nvPr>
            <p:ph type="pic" sz="quarter" idx="18"/>
          </p:nvPr>
        </p:nvSpPr>
        <p:spPr>
          <a:xfrm>
            <a:off x="6986059" y="1646238"/>
            <a:ext cx="5102224" cy="5133181"/>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7" name="Picture Placeholder 26"/>
          <p:cNvSpPr>
            <a:spLocks noGrp="1"/>
          </p:cNvSpPr>
          <p:nvPr>
            <p:ph type="pic" sz="quarter" idx="19"/>
          </p:nvPr>
        </p:nvSpPr>
        <p:spPr>
          <a:xfrm>
            <a:off x="1676401" y="6933407"/>
            <a:ext cx="5102224" cy="5133181"/>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8" name="Picture Placeholder 26"/>
          <p:cNvSpPr>
            <a:spLocks noGrp="1"/>
          </p:cNvSpPr>
          <p:nvPr>
            <p:ph type="pic" sz="quarter" idx="20"/>
          </p:nvPr>
        </p:nvSpPr>
        <p:spPr>
          <a:xfrm>
            <a:off x="17605376" y="6933407"/>
            <a:ext cx="5102224" cy="5133181"/>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29" name="Picture Placeholder 26"/>
          <p:cNvSpPr>
            <a:spLocks noGrp="1"/>
          </p:cNvSpPr>
          <p:nvPr>
            <p:ph type="pic" sz="quarter" idx="21"/>
          </p:nvPr>
        </p:nvSpPr>
        <p:spPr>
          <a:xfrm>
            <a:off x="12295717" y="6933407"/>
            <a:ext cx="5102224" cy="5133181"/>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30" name="Picture Placeholder 26"/>
          <p:cNvSpPr>
            <a:spLocks noGrp="1"/>
          </p:cNvSpPr>
          <p:nvPr>
            <p:ph type="pic" sz="quarter" idx="22"/>
          </p:nvPr>
        </p:nvSpPr>
        <p:spPr>
          <a:xfrm>
            <a:off x="6986059" y="6933407"/>
            <a:ext cx="5102224" cy="5133181"/>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1" name="TextBox 10"/>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1397831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34-Portfolio Section Slide">
    <p:spTree>
      <p:nvGrpSpPr>
        <p:cNvPr id="1" name=""/>
        <p:cNvGrpSpPr/>
        <p:nvPr/>
      </p:nvGrpSpPr>
      <p:grpSpPr>
        <a:xfrm>
          <a:off x="0" y="0"/>
          <a:ext cx="0" cy="0"/>
          <a:chOff x="0" y="0"/>
          <a:chExt cx="0" cy="0"/>
        </a:xfrm>
      </p:grpSpPr>
      <p:sp>
        <p:nvSpPr>
          <p:cNvPr id="5" name="Picture Placeholder 26"/>
          <p:cNvSpPr>
            <a:spLocks noGrp="1"/>
          </p:cNvSpPr>
          <p:nvPr userDrawn="1">
            <p:ph type="pic" sz="quarter" idx="10"/>
          </p:nvPr>
        </p:nvSpPr>
        <p:spPr>
          <a:xfrm>
            <a:off x="14464580" y="5660195"/>
            <a:ext cx="7868996" cy="4931750"/>
          </a:xfrm>
          <a:prstGeom prst="rect">
            <a:avLst/>
          </a:prstGeom>
        </p:spPr>
        <p:txBody>
          <a:bodyPr anchor="ctr" anchorCtr="0"/>
          <a:lstStyle>
            <a:lvl1pPr marL="0" indent="0" algn="ctr">
              <a:buFontTx/>
              <a:buNone/>
              <a:defRPr sz="2400">
                <a:solidFill>
                  <a:schemeClr val="accent2"/>
                </a:solidFill>
                <a:latin typeface="Montserrat Light" panose="00000400000000000000" pitchFamily="50" charset="0"/>
              </a:defRPr>
            </a:lvl1pPr>
          </a:lstStyle>
          <a:p>
            <a:endParaRPr lang="en-US"/>
          </a:p>
        </p:txBody>
      </p:sp>
      <p:sp>
        <p:nvSpPr>
          <p:cNvPr id="11" name="Picture Placeholder 26"/>
          <p:cNvSpPr>
            <a:spLocks noGrp="1"/>
          </p:cNvSpPr>
          <p:nvPr userDrawn="1">
            <p:ph type="pic" sz="quarter" idx="11"/>
          </p:nvPr>
        </p:nvSpPr>
        <p:spPr>
          <a:xfrm>
            <a:off x="11118103" y="5023564"/>
            <a:ext cx="3452330" cy="4612560"/>
          </a:xfrm>
          <a:prstGeom prst="rect">
            <a:avLst/>
          </a:prstGeom>
        </p:spPr>
        <p:txBody>
          <a:bodyPr anchor="ctr" anchorCtr="0"/>
          <a:lstStyle>
            <a:lvl1pPr marL="0" indent="0" algn="ctr">
              <a:buFontTx/>
              <a:buNone/>
              <a:defRPr sz="2000">
                <a:solidFill>
                  <a:schemeClr val="accent2"/>
                </a:solidFill>
                <a:latin typeface="Montserrat Light" panose="00000400000000000000" pitchFamily="50" charset="0"/>
              </a:defRPr>
            </a:lvl1pPr>
          </a:lstStyle>
          <a:p>
            <a:endParaRPr lang="en-US"/>
          </a:p>
        </p:txBody>
      </p:sp>
      <p:sp>
        <p:nvSpPr>
          <p:cNvPr id="12" name="Picture Placeholder 26"/>
          <p:cNvSpPr>
            <a:spLocks noGrp="1"/>
          </p:cNvSpPr>
          <p:nvPr userDrawn="1">
            <p:ph type="pic" sz="quarter" idx="12"/>
          </p:nvPr>
        </p:nvSpPr>
        <p:spPr>
          <a:xfrm>
            <a:off x="9967142" y="8106820"/>
            <a:ext cx="1487487" cy="2631505"/>
          </a:xfrm>
          <a:prstGeom prst="rect">
            <a:avLst/>
          </a:prstGeom>
        </p:spPr>
        <p:txBody>
          <a:bodyPr anchor="ctr" anchorCtr="0"/>
          <a:lstStyle>
            <a:lvl1pPr marL="0" indent="0" algn="ctr">
              <a:buFontTx/>
              <a:buNone/>
              <a:defRPr sz="2000">
                <a:solidFill>
                  <a:schemeClr val="accent2"/>
                </a:solidFill>
                <a:latin typeface="Montserrat Light" panose="00000400000000000000" pitchFamily="50" charset="0"/>
              </a:defRPr>
            </a:lvl1pPr>
          </a:lstStyle>
          <a:p>
            <a:endParaRPr lang="en-US"/>
          </a:p>
        </p:txBody>
      </p:sp>
    </p:spTree>
    <p:extLst>
      <p:ext uri="{BB962C8B-B14F-4D97-AF65-F5344CB8AC3E}">
        <p14:creationId xmlns:p14="http://schemas.microsoft.com/office/powerpoint/2010/main" val="33316784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35-Mobile App in The Hand Slide">
    <p:spTree>
      <p:nvGrpSpPr>
        <p:cNvPr id="1" name=""/>
        <p:cNvGrpSpPr/>
        <p:nvPr/>
      </p:nvGrpSpPr>
      <p:grpSpPr>
        <a:xfrm>
          <a:off x="0" y="0"/>
          <a:ext cx="0" cy="0"/>
          <a:chOff x="0" y="0"/>
          <a:chExt cx="0" cy="0"/>
        </a:xfrm>
      </p:grpSpPr>
      <p:sp>
        <p:nvSpPr>
          <p:cNvPr id="6" name="Picture Placeholder 26"/>
          <p:cNvSpPr>
            <a:spLocks noGrp="1"/>
          </p:cNvSpPr>
          <p:nvPr>
            <p:ph type="pic" sz="quarter" idx="10"/>
          </p:nvPr>
        </p:nvSpPr>
        <p:spPr>
          <a:xfrm>
            <a:off x="16846551" y="2578101"/>
            <a:ext cx="3177116" cy="5607050"/>
          </a:xfrm>
          <a:prstGeom prst="rect">
            <a:avLst/>
          </a:prstGeom>
          <a:ln w="19050">
            <a:solidFill>
              <a:schemeClr val="accent1"/>
            </a:solidFill>
          </a:ln>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5" name="TextBox 4"/>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bg1"/>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bg1"/>
              </a:solidFill>
              <a:latin typeface="Montserrat SemiBold" panose="00000700000000000000" pitchFamily="50" charset="0"/>
              <a:cs typeface="Poppins" panose="02000000000000000000" pitchFamily="2" charset="0"/>
            </a:endParaRPr>
          </a:p>
        </p:txBody>
      </p:sp>
      <p:sp>
        <p:nvSpPr>
          <p:cNvPr id="4" name="TextBox 10"/>
          <p:cNvSpPr txBox="1"/>
          <p:nvPr userDrawn="1"/>
        </p:nvSpPr>
        <p:spPr>
          <a:xfrm>
            <a:off x="481263" y="68103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395385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36-Project Showcase Slide">
    <p:spTree>
      <p:nvGrpSpPr>
        <p:cNvPr id="1" name=""/>
        <p:cNvGrpSpPr/>
        <p:nvPr/>
      </p:nvGrpSpPr>
      <p:grpSpPr>
        <a:xfrm>
          <a:off x="0" y="0"/>
          <a:ext cx="0" cy="0"/>
          <a:chOff x="0" y="0"/>
          <a:chExt cx="0" cy="0"/>
        </a:xfrm>
      </p:grpSpPr>
      <p:sp>
        <p:nvSpPr>
          <p:cNvPr id="2" name="TextBox 1"/>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
        <p:nvSpPr>
          <p:cNvPr id="6" name="Picture Placeholder 26"/>
          <p:cNvSpPr>
            <a:spLocks noGrp="1"/>
          </p:cNvSpPr>
          <p:nvPr>
            <p:ph type="pic" sz="quarter" idx="10"/>
          </p:nvPr>
        </p:nvSpPr>
        <p:spPr>
          <a:xfrm>
            <a:off x="6847909" y="4374834"/>
            <a:ext cx="10688251" cy="6704646"/>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Tree>
    <p:extLst>
      <p:ext uri="{BB962C8B-B14F-4D97-AF65-F5344CB8AC3E}">
        <p14:creationId xmlns:p14="http://schemas.microsoft.com/office/powerpoint/2010/main" val="35940182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37-App Features Slide">
    <p:spTree>
      <p:nvGrpSpPr>
        <p:cNvPr id="1" name=""/>
        <p:cNvGrpSpPr/>
        <p:nvPr/>
      </p:nvGrpSpPr>
      <p:grpSpPr>
        <a:xfrm>
          <a:off x="0" y="0"/>
          <a:ext cx="0" cy="0"/>
          <a:chOff x="0" y="0"/>
          <a:chExt cx="0" cy="0"/>
        </a:xfrm>
      </p:grpSpPr>
      <p:sp>
        <p:nvSpPr>
          <p:cNvPr id="2" name="TextBox 1"/>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
        <p:nvSpPr>
          <p:cNvPr id="5" name="Picture Placeholder 26"/>
          <p:cNvSpPr>
            <a:spLocks noGrp="1"/>
          </p:cNvSpPr>
          <p:nvPr>
            <p:ph type="pic" sz="quarter" idx="10"/>
          </p:nvPr>
        </p:nvSpPr>
        <p:spPr>
          <a:xfrm>
            <a:off x="2366433" y="2927350"/>
            <a:ext cx="4444999" cy="786130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Tree>
    <p:extLst>
      <p:ext uri="{BB962C8B-B14F-4D97-AF65-F5344CB8AC3E}">
        <p14:creationId xmlns:p14="http://schemas.microsoft.com/office/powerpoint/2010/main" val="13161973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38-App in Watch Slide">
    <p:spTree>
      <p:nvGrpSpPr>
        <p:cNvPr id="1" name=""/>
        <p:cNvGrpSpPr/>
        <p:nvPr/>
      </p:nvGrpSpPr>
      <p:grpSpPr>
        <a:xfrm>
          <a:off x="0" y="0"/>
          <a:ext cx="0" cy="0"/>
          <a:chOff x="0" y="0"/>
          <a:chExt cx="0" cy="0"/>
        </a:xfrm>
      </p:grpSpPr>
      <p:sp>
        <p:nvSpPr>
          <p:cNvPr id="4" name="Picture Placeholder 26"/>
          <p:cNvSpPr>
            <a:spLocks noGrp="1"/>
          </p:cNvSpPr>
          <p:nvPr>
            <p:ph type="pic" sz="quarter" idx="10"/>
          </p:nvPr>
        </p:nvSpPr>
        <p:spPr>
          <a:xfrm>
            <a:off x="10414002" y="4572000"/>
            <a:ext cx="3718558" cy="4657514"/>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5" name="TextBox 4"/>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10337391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03-Full Picture Slide">
    <p:spTree>
      <p:nvGrpSpPr>
        <p:cNvPr id="1" name=""/>
        <p:cNvGrpSpPr/>
        <p:nvPr/>
      </p:nvGrpSpPr>
      <p:grpSpPr>
        <a:xfrm>
          <a:off x="0" y="0"/>
          <a:ext cx="0" cy="0"/>
          <a:chOff x="0" y="0"/>
          <a:chExt cx="0" cy="0"/>
        </a:xfrm>
      </p:grpSpPr>
      <p:sp>
        <p:nvSpPr>
          <p:cNvPr id="2" name="Picture Placeholder 26"/>
          <p:cNvSpPr>
            <a:spLocks noGrp="1"/>
          </p:cNvSpPr>
          <p:nvPr>
            <p:ph type="pic" sz="quarter" idx="10"/>
          </p:nvPr>
        </p:nvSpPr>
        <p:spPr>
          <a:xfrm>
            <a:off x="0" y="0"/>
            <a:ext cx="24384000" cy="13716000"/>
          </a:xfrm>
          <a:prstGeom prst="rect">
            <a:avLst/>
          </a:prstGeom>
        </p:spPr>
        <p:txBody>
          <a:bodyPr/>
          <a:lstStyle>
            <a:lvl1pPr marL="0" indent="0">
              <a:buFontTx/>
              <a:buNone/>
              <a:defRPr sz="3000">
                <a:solidFill>
                  <a:schemeClr val="accent2"/>
                </a:solidFill>
                <a:latin typeface="Montserrat Light" panose="00000400000000000000" pitchFamily="50" charset="0"/>
              </a:defRPr>
            </a:lvl1pPr>
          </a:lstStyle>
          <a:p>
            <a:endParaRPr lang="en-US"/>
          </a:p>
        </p:txBody>
      </p:sp>
    </p:spTree>
    <p:extLst>
      <p:ext uri="{BB962C8B-B14F-4D97-AF65-F5344CB8AC3E}">
        <p14:creationId xmlns:p14="http://schemas.microsoft.com/office/powerpoint/2010/main" val="10537478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39-App Design Mockup Slide">
    <p:spTree>
      <p:nvGrpSpPr>
        <p:cNvPr id="1" name=""/>
        <p:cNvGrpSpPr/>
        <p:nvPr/>
      </p:nvGrpSpPr>
      <p:grpSpPr>
        <a:xfrm>
          <a:off x="0" y="0"/>
          <a:ext cx="0" cy="0"/>
          <a:chOff x="0" y="0"/>
          <a:chExt cx="0" cy="0"/>
        </a:xfrm>
      </p:grpSpPr>
      <p:sp>
        <p:nvSpPr>
          <p:cNvPr id="4" name="Picture Placeholder 26"/>
          <p:cNvSpPr>
            <a:spLocks noGrp="1"/>
          </p:cNvSpPr>
          <p:nvPr>
            <p:ph type="pic" sz="quarter" idx="10"/>
          </p:nvPr>
        </p:nvSpPr>
        <p:spPr>
          <a:xfrm>
            <a:off x="10020301" y="2929467"/>
            <a:ext cx="4444999" cy="7861300"/>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5" name="TextBox 4"/>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14470640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40-Portfolio in Macbook Slide">
    <p:spTree>
      <p:nvGrpSpPr>
        <p:cNvPr id="1" name=""/>
        <p:cNvGrpSpPr/>
        <p:nvPr/>
      </p:nvGrpSpPr>
      <p:grpSpPr>
        <a:xfrm>
          <a:off x="0" y="0"/>
          <a:ext cx="0" cy="0"/>
          <a:chOff x="0" y="0"/>
          <a:chExt cx="0" cy="0"/>
        </a:xfrm>
      </p:grpSpPr>
      <p:sp>
        <p:nvSpPr>
          <p:cNvPr id="5" name="Picture Placeholder 26"/>
          <p:cNvSpPr>
            <a:spLocks noGrp="1"/>
          </p:cNvSpPr>
          <p:nvPr>
            <p:ph type="pic" sz="quarter" idx="10"/>
          </p:nvPr>
        </p:nvSpPr>
        <p:spPr>
          <a:xfrm>
            <a:off x="3623446" y="3017672"/>
            <a:ext cx="11057753" cy="692642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6" name="TextBox 5"/>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4821374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41-Macbook &amp; iPhone Mockup Slide">
    <p:spTree>
      <p:nvGrpSpPr>
        <p:cNvPr id="1" name=""/>
        <p:cNvGrpSpPr/>
        <p:nvPr/>
      </p:nvGrpSpPr>
      <p:grpSpPr>
        <a:xfrm>
          <a:off x="0" y="0"/>
          <a:ext cx="0" cy="0"/>
          <a:chOff x="0" y="0"/>
          <a:chExt cx="0" cy="0"/>
        </a:xfrm>
      </p:grpSpPr>
      <p:sp>
        <p:nvSpPr>
          <p:cNvPr id="5" name="Picture Placeholder 26"/>
          <p:cNvSpPr>
            <a:spLocks noGrp="1"/>
          </p:cNvSpPr>
          <p:nvPr>
            <p:ph type="pic" sz="quarter" idx="10"/>
          </p:nvPr>
        </p:nvSpPr>
        <p:spPr>
          <a:xfrm>
            <a:off x="-1460500" y="3395133"/>
            <a:ext cx="10024533" cy="6256867"/>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8" name="Picture Placeholder 26"/>
          <p:cNvSpPr>
            <a:spLocks noGrp="1"/>
          </p:cNvSpPr>
          <p:nvPr>
            <p:ph type="pic" sz="quarter" idx="11"/>
          </p:nvPr>
        </p:nvSpPr>
        <p:spPr>
          <a:xfrm>
            <a:off x="7736177" y="6424082"/>
            <a:ext cx="3270490" cy="5784851"/>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Tree>
    <p:extLst>
      <p:ext uri="{BB962C8B-B14F-4D97-AF65-F5344CB8AC3E}">
        <p14:creationId xmlns:p14="http://schemas.microsoft.com/office/powerpoint/2010/main" val="12216463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42-Web Design &amp; Development Slide">
    <p:spTree>
      <p:nvGrpSpPr>
        <p:cNvPr id="1" name=""/>
        <p:cNvGrpSpPr/>
        <p:nvPr/>
      </p:nvGrpSpPr>
      <p:grpSpPr>
        <a:xfrm>
          <a:off x="0" y="0"/>
          <a:ext cx="0" cy="0"/>
          <a:chOff x="0" y="0"/>
          <a:chExt cx="0" cy="0"/>
        </a:xfrm>
      </p:grpSpPr>
      <p:sp>
        <p:nvSpPr>
          <p:cNvPr id="5" name="Picture Placeholder 26"/>
          <p:cNvSpPr>
            <a:spLocks noGrp="1"/>
          </p:cNvSpPr>
          <p:nvPr userDrawn="1">
            <p:ph type="pic" sz="quarter" idx="10"/>
          </p:nvPr>
        </p:nvSpPr>
        <p:spPr>
          <a:xfrm>
            <a:off x="14291326" y="2840682"/>
            <a:ext cx="7868996" cy="4931750"/>
          </a:xfrm>
          <a:prstGeom prst="rect">
            <a:avLst/>
          </a:prstGeom>
        </p:spPr>
        <p:txBody>
          <a:bodyPr anchor="ctr" anchorCtr="0"/>
          <a:lstStyle>
            <a:lvl1pPr marL="0" indent="0" algn="ctr">
              <a:buFontTx/>
              <a:buNone/>
              <a:defRPr sz="2400">
                <a:solidFill>
                  <a:schemeClr val="accent2"/>
                </a:solidFill>
                <a:latin typeface="Montserrat Light" panose="00000400000000000000" pitchFamily="50" charset="0"/>
              </a:defRPr>
            </a:lvl1pPr>
          </a:lstStyle>
          <a:p>
            <a:endParaRPr lang="en-US"/>
          </a:p>
        </p:txBody>
      </p:sp>
      <p:sp>
        <p:nvSpPr>
          <p:cNvPr id="11" name="Picture Placeholder 26"/>
          <p:cNvSpPr>
            <a:spLocks noGrp="1"/>
          </p:cNvSpPr>
          <p:nvPr userDrawn="1">
            <p:ph type="pic" sz="quarter" idx="11"/>
          </p:nvPr>
        </p:nvSpPr>
        <p:spPr>
          <a:xfrm>
            <a:off x="13159194" y="5839572"/>
            <a:ext cx="3452330" cy="4612560"/>
          </a:xfrm>
          <a:prstGeom prst="rect">
            <a:avLst/>
          </a:prstGeom>
        </p:spPr>
        <p:txBody>
          <a:bodyPr anchor="ctr" anchorCtr="0"/>
          <a:lstStyle>
            <a:lvl1pPr marL="0" indent="0" algn="ctr">
              <a:buFontTx/>
              <a:buNone/>
              <a:defRPr sz="2000">
                <a:solidFill>
                  <a:schemeClr val="accent2"/>
                </a:solidFill>
                <a:latin typeface="Montserrat Light" panose="00000400000000000000" pitchFamily="50" charset="0"/>
              </a:defRPr>
            </a:lvl1pPr>
          </a:lstStyle>
          <a:p>
            <a:endParaRPr lang="en-US"/>
          </a:p>
        </p:txBody>
      </p:sp>
      <p:sp>
        <p:nvSpPr>
          <p:cNvPr id="12" name="Picture Placeholder 26"/>
          <p:cNvSpPr>
            <a:spLocks noGrp="1"/>
          </p:cNvSpPr>
          <p:nvPr userDrawn="1">
            <p:ph type="pic" sz="quarter" idx="12"/>
          </p:nvPr>
        </p:nvSpPr>
        <p:spPr>
          <a:xfrm>
            <a:off x="12012678" y="8920766"/>
            <a:ext cx="1487487" cy="2631505"/>
          </a:xfrm>
          <a:prstGeom prst="rect">
            <a:avLst/>
          </a:prstGeom>
        </p:spPr>
        <p:txBody>
          <a:bodyPr anchor="ctr" anchorCtr="0"/>
          <a:lstStyle>
            <a:lvl1pPr marL="0" indent="0" algn="ctr">
              <a:buFontTx/>
              <a:buNone/>
              <a:defRPr sz="2000">
                <a:solidFill>
                  <a:schemeClr val="accent2"/>
                </a:solidFill>
                <a:latin typeface="Montserrat Light" panose="00000400000000000000" pitchFamily="50" charset="0"/>
              </a:defRPr>
            </a:lvl1pPr>
          </a:lstStyle>
          <a:p>
            <a:endParaRPr lang="en-US"/>
          </a:p>
        </p:txBody>
      </p:sp>
      <p:sp>
        <p:nvSpPr>
          <p:cNvPr id="7" name="TextBox 6"/>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13536162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43-Portfolio in iMac Slide">
    <p:spTree>
      <p:nvGrpSpPr>
        <p:cNvPr id="1" name=""/>
        <p:cNvGrpSpPr/>
        <p:nvPr/>
      </p:nvGrpSpPr>
      <p:grpSpPr>
        <a:xfrm>
          <a:off x="0" y="0"/>
          <a:ext cx="0" cy="0"/>
          <a:chOff x="0" y="0"/>
          <a:chExt cx="0" cy="0"/>
        </a:xfrm>
      </p:grpSpPr>
      <p:sp>
        <p:nvSpPr>
          <p:cNvPr id="5" name="Picture Placeholder 26"/>
          <p:cNvSpPr>
            <a:spLocks noGrp="1"/>
          </p:cNvSpPr>
          <p:nvPr>
            <p:ph type="pic" sz="quarter" idx="10"/>
          </p:nvPr>
        </p:nvSpPr>
        <p:spPr>
          <a:xfrm>
            <a:off x="11440160" y="2557432"/>
            <a:ext cx="10480040" cy="6313518"/>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7" name="TextBox 6"/>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3001876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44-Portfolio in iPhones Slide">
    <p:spTree>
      <p:nvGrpSpPr>
        <p:cNvPr id="1" name=""/>
        <p:cNvGrpSpPr/>
        <p:nvPr/>
      </p:nvGrpSpPr>
      <p:grpSpPr>
        <a:xfrm>
          <a:off x="0" y="0"/>
          <a:ext cx="0" cy="0"/>
          <a:chOff x="0" y="0"/>
          <a:chExt cx="0" cy="0"/>
        </a:xfrm>
      </p:grpSpPr>
      <p:sp>
        <p:nvSpPr>
          <p:cNvPr id="5" name="Picture Placeholder 26"/>
          <p:cNvSpPr>
            <a:spLocks noGrp="1"/>
          </p:cNvSpPr>
          <p:nvPr>
            <p:ph type="pic" sz="quarter" idx="10"/>
          </p:nvPr>
        </p:nvSpPr>
        <p:spPr>
          <a:xfrm>
            <a:off x="8513233" y="6081183"/>
            <a:ext cx="3490384" cy="6189134"/>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3" name="Picture Placeholder 26"/>
          <p:cNvSpPr>
            <a:spLocks noGrp="1"/>
          </p:cNvSpPr>
          <p:nvPr>
            <p:ph type="pic" sz="quarter" idx="11"/>
          </p:nvPr>
        </p:nvSpPr>
        <p:spPr>
          <a:xfrm>
            <a:off x="13686084" y="4366683"/>
            <a:ext cx="3490384" cy="6189134"/>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17" name="Picture Placeholder 26"/>
          <p:cNvSpPr>
            <a:spLocks noGrp="1"/>
          </p:cNvSpPr>
          <p:nvPr>
            <p:ph type="pic" sz="quarter" idx="12"/>
          </p:nvPr>
        </p:nvSpPr>
        <p:spPr>
          <a:xfrm>
            <a:off x="18722109" y="2652183"/>
            <a:ext cx="3490384" cy="6189134"/>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9" name="TextBox 8"/>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27866563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04-Welcome Message Slide">
    <p:spTree>
      <p:nvGrpSpPr>
        <p:cNvPr id="1" name=""/>
        <p:cNvGrpSpPr/>
        <p:nvPr/>
      </p:nvGrpSpPr>
      <p:grpSpPr>
        <a:xfrm>
          <a:off x="0" y="0"/>
          <a:ext cx="0" cy="0"/>
          <a:chOff x="0" y="0"/>
          <a:chExt cx="0" cy="0"/>
        </a:xfrm>
      </p:grpSpPr>
      <p:sp>
        <p:nvSpPr>
          <p:cNvPr id="5" name="Picture Placeholder 26"/>
          <p:cNvSpPr>
            <a:spLocks noGrp="1"/>
          </p:cNvSpPr>
          <p:nvPr>
            <p:ph type="pic" sz="quarter" idx="10"/>
          </p:nvPr>
        </p:nvSpPr>
        <p:spPr>
          <a:xfrm>
            <a:off x="3115447" y="3529906"/>
            <a:ext cx="6778196" cy="6656189"/>
          </a:xfrm>
          <a:prstGeom prst="rect">
            <a:avLst/>
          </a:prstGeom>
        </p:spPr>
        <p:txBody>
          <a:bodyPr/>
          <a:lstStyle>
            <a:lvl1pPr marL="0" indent="0">
              <a:buFontTx/>
              <a:buNone/>
              <a:defRPr sz="2400">
                <a:solidFill>
                  <a:schemeClr val="accent2"/>
                </a:solidFill>
                <a:latin typeface="Montserrat Light" panose="00000400000000000000" pitchFamily="50" charset="0"/>
              </a:defRPr>
            </a:lvl1pPr>
          </a:lstStyle>
          <a:p>
            <a:endParaRPr lang="en-US"/>
          </a:p>
        </p:txBody>
      </p:sp>
      <p:sp>
        <p:nvSpPr>
          <p:cNvPr id="4" name="TextBox 3"/>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36767945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05-About US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3257490" y="3513538"/>
            <a:ext cx="3128210" cy="3128210"/>
          </a:xfrm>
          <a:custGeom>
            <a:avLst/>
            <a:gdLst>
              <a:gd name="connsiteX0" fmla="*/ 1564105 w 3128210"/>
              <a:gd name="connsiteY0" fmla="*/ 0 h 3128210"/>
              <a:gd name="connsiteX1" fmla="*/ 3128210 w 3128210"/>
              <a:gd name="connsiteY1" fmla="*/ 1564105 h 3128210"/>
              <a:gd name="connsiteX2" fmla="*/ 1564105 w 3128210"/>
              <a:gd name="connsiteY2" fmla="*/ 3128210 h 3128210"/>
              <a:gd name="connsiteX3" fmla="*/ 0 w 3128210"/>
              <a:gd name="connsiteY3" fmla="*/ 1564105 h 3128210"/>
              <a:gd name="connsiteX4" fmla="*/ 1564105 w 3128210"/>
              <a:gd name="connsiteY4" fmla="*/ 0 h 3128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28210" h="3128210">
                <a:moveTo>
                  <a:pt x="1564105" y="0"/>
                </a:moveTo>
                <a:cubicBezTo>
                  <a:pt x="2427936" y="0"/>
                  <a:pt x="3128210" y="700274"/>
                  <a:pt x="3128210" y="1564105"/>
                </a:cubicBezTo>
                <a:cubicBezTo>
                  <a:pt x="3128210" y="2427936"/>
                  <a:pt x="2427936" y="3128210"/>
                  <a:pt x="1564105" y="3128210"/>
                </a:cubicBezTo>
                <a:cubicBezTo>
                  <a:pt x="700274" y="3128210"/>
                  <a:pt x="0" y="2427936"/>
                  <a:pt x="0" y="1564105"/>
                </a:cubicBezTo>
                <a:cubicBezTo>
                  <a:pt x="0" y="700274"/>
                  <a:pt x="700274" y="0"/>
                  <a:pt x="1564105" y="0"/>
                </a:cubicBezTo>
                <a:close/>
              </a:path>
            </a:pathLst>
          </a:custGeom>
        </p:spPr>
        <p:txBody>
          <a:bodyPr wrap="square" anchor="ctr" anchorCtr="0">
            <a:noAutofit/>
          </a:bodyPr>
          <a:lstStyle>
            <a:lvl1pPr marL="0" indent="0" algn="ctr">
              <a:buFontTx/>
              <a:buNone/>
              <a:defRPr sz="2400">
                <a:solidFill>
                  <a:schemeClr val="accent2"/>
                </a:solidFill>
                <a:latin typeface="Montserrat Light" panose="00000400000000000000" pitchFamily="50" charset="0"/>
              </a:defRPr>
            </a:lvl1pPr>
          </a:lstStyle>
          <a:p>
            <a:endParaRPr lang="en-US"/>
          </a:p>
        </p:txBody>
      </p:sp>
      <p:sp>
        <p:nvSpPr>
          <p:cNvPr id="4" name="TextBox 3"/>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5368047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06-Company TImeline Slide 01">
    <p:spTree>
      <p:nvGrpSpPr>
        <p:cNvPr id="1" name=""/>
        <p:cNvGrpSpPr/>
        <p:nvPr/>
      </p:nvGrpSpPr>
      <p:grpSpPr>
        <a:xfrm>
          <a:off x="0" y="0"/>
          <a:ext cx="0" cy="0"/>
          <a:chOff x="0" y="0"/>
          <a:chExt cx="0" cy="0"/>
        </a:xfrm>
      </p:grpSpPr>
      <p:sp>
        <p:nvSpPr>
          <p:cNvPr id="5" name="Picture Placeholder 4"/>
          <p:cNvSpPr>
            <a:spLocks noGrp="1"/>
          </p:cNvSpPr>
          <p:nvPr>
            <p:ph type="pic" sz="quarter" idx="11"/>
          </p:nvPr>
        </p:nvSpPr>
        <p:spPr>
          <a:xfrm>
            <a:off x="10100109" y="4910963"/>
            <a:ext cx="4183782" cy="4183782"/>
          </a:xfrm>
          <a:custGeom>
            <a:avLst/>
            <a:gdLst>
              <a:gd name="connsiteX0" fmla="*/ 2091891 w 4183782"/>
              <a:gd name="connsiteY0" fmla="*/ 0 h 4183782"/>
              <a:gd name="connsiteX1" fmla="*/ 4183782 w 4183782"/>
              <a:gd name="connsiteY1" fmla="*/ 2091891 h 4183782"/>
              <a:gd name="connsiteX2" fmla="*/ 2091891 w 4183782"/>
              <a:gd name="connsiteY2" fmla="*/ 4183782 h 4183782"/>
              <a:gd name="connsiteX3" fmla="*/ 0 w 4183782"/>
              <a:gd name="connsiteY3" fmla="*/ 2091891 h 4183782"/>
              <a:gd name="connsiteX4" fmla="*/ 2091891 w 4183782"/>
              <a:gd name="connsiteY4" fmla="*/ 0 h 4183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3782" h="4183782">
                <a:moveTo>
                  <a:pt x="2091891" y="0"/>
                </a:moveTo>
                <a:cubicBezTo>
                  <a:pt x="3247210" y="0"/>
                  <a:pt x="4183782" y="936572"/>
                  <a:pt x="4183782" y="2091891"/>
                </a:cubicBezTo>
                <a:cubicBezTo>
                  <a:pt x="4183782" y="3247210"/>
                  <a:pt x="3247210" y="4183782"/>
                  <a:pt x="2091891" y="4183782"/>
                </a:cubicBezTo>
                <a:cubicBezTo>
                  <a:pt x="936572" y="4183782"/>
                  <a:pt x="0" y="3247210"/>
                  <a:pt x="0" y="2091891"/>
                </a:cubicBezTo>
                <a:cubicBezTo>
                  <a:pt x="0" y="936572"/>
                  <a:pt x="936572" y="0"/>
                  <a:pt x="2091891" y="0"/>
                </a:cubicBezTo>
                <a:close/>
              </a:path>
            </a:pathLst>
          </a:custGeom>
        </p:spPr>
        <p:txBody>
          <a:bodyPr wrap="square" anchor="ctr" anchorCtr="0">
            <a:noAutofit/>
          </a:bodyPr>
          <a:lstStyle>
            <a:lvl1pPr marL="0" indent="0" algn="ctr">
              <a:buFontTx/>
              <a:buNone/>
              <a:defRPr sz="2400">
                <a:solidFill>
                  <a:schemeClr val="accent2"/>
                </a:solidFill>
                <a:latin typeface="Montserrat Light" panose="00000400000000000000" pitchFamily="50" charset="0"/>
              </a:defRPr>
            </a:lvl1pPr>
          </a:lstStyle>
          <a:p>
            <a:endParaRPr lang="en-US"/>
          </a:p>
        </p:txBody>
      </p:sp>
      <p:sp>
        <p:nvSpPr>
          <p:cNvPr id="4" name="TextBox 3"/>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1506787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07-Company TImeline Slide 02">
    <p:spTree>
      <p:nvGrpSpPr>
        <p:cNvPr id="1" name=""/>
        <p:cNvGrpSpPr/>
        <p:nvPr/>
      </p:nvGrpSpPr>
      <p:grpSpPr>
        <a:xfrm>
          <a:off x="0" y="0"/>
          <a:ext cx="0" cy="0"/>
          <a:chOff x="0" y="0"/>
          <a:chExt cx="0" cy="0"/>
        </a:xfrm>
      </p:grpSpPr>
      <p:sp>
        <p:nvSpPr>
          <p:cNvPr id="5" name="Picture Placeholder 4"/>
          <p:cNvSpPr>
            <a:spLocks noGrp="1"/>
          </p:cNvSpPr>
          <p:nvPr>
            <p:ph type="pic" sz="quarter" idx="11"/>
          </p:nvPr>
        </p:nvSpPr>
        <p:spPr>
          <a:xfrm>
            <a:off x="10100109" y="1646238"/>
            <a:ext cx="4183782" cy="4183782"/>
          </a:xfrm>
          <a:custGeom>
            <a:avLst/>
            <a:gdLst>
              <a:gd name="connsiteX0" fmla="*/ 2091891 w 4183782"/>
              <a:gd name="connsiteY0" fmla="*/ 0 h 4183782"/>
              <a:gd name="connsiteX1" fmla="*/ 4183782 w 4183782"/>
              <a:gd name="connsiteY1" fmla="*/ 2091891 h 4183782"/>
              <a:gd name="connsiteX2" fmla="*/ 2091891 w 4183782"/>
              <a:gd name="connsiteY2" fmla="*/ 4183782 h 4183782"/>
              <a:gd name="connsiteX3" fmla="*/ 0 w 4183782"/>
              <a:gd name="connsiteY3" fmla="*/ 2091891 h 4183782"/>
              <a:gd name="connsiteX4" fmla="*/ 2091891 w 4183782"/>
              <a:gd name="connsiteY4" fmla="*/ 0 h 4183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3782" h="4183782">
                <a:moveTo>
                  <a:pt x="2091891" y="0"/>
                </a:moveTo>
                <a:cubicBezTo>
                  <a:pt x="3247210" y="0"/>
                  <a:pt x="4183782" y="936572"/>
                  <a:pt x="4183782" y="2091891"/>
                </a:cubicBezTo>
                <a:cubicBezTo>
                  <a:pt x="4183782" y="3247210"/>
                  <a:pt x="3247210" y="4183782"/>
                  <a:pt x="2091891" y="4183782"/>
                </a:cubicBezTo>
                <a:cubicBezTo>
                  <a:pt x="936572" y="4183782"/>
                  <a:pt x="0" y="3247210"/>
                  <a:pt x="0" y="2091891"/>
                </a:cubicBezTo>
                <a:cubicBezTo>
                  <a:pt x="0" y="936572"/>
                  <a:pt x="936572" y="0"/>
                  <a:pt x="2091891" y="0"/>
                </a:cubicBezTo>
                <a:close/>
              </a:path>
            </a:pathLst>
          </a:custGeom>
        </p:spPr>
        <p:txBody>
          <a:bodyPr wrap="square" anchor="ctr" anchorCtr="0">
            <a:noAutofit/>
          </a:bodyPr>
          <a:lstStyle>
            <a:lvl1pPr marL="0" indent="0" algn="ctr">
              <a:buFontTx/>
              <a:buNone/>
              <a:defRPr sz="2400">
                <a:solidFill>
                  <a:schemeClr val="accent2"/>
                </a:solidFill>
                <a:latin typeface="Montserrat Light" panose="00000400000000000000" pitchFamily="50" charset="0"/>
              </a:defRPr>
            </a:lvl1pPr>
          </a:lstStyle>
          <a:p>
            <a:endParaRPr lang="en-US"/>
          </a:p>
        </p:txBody>
      </p:sp>
      <p:sp>
        <p:nvSpPr>
          <p:cNvPr id="8" name="Picture Placeholder 7"/>
          <p:cNvSpPr>
            <a:spLocks noGrp="1"/>
          </p:cNvSpPr>
          <p:nvPr>
            <p:ph type="pic" sz="quarter" idx="12"/>
          </p:nvPr>
        </p:nvSpPr>
        <p:spPr>
          <a:xfrm>
            <a:off x="10100109" y="6785061"/>
            <a:ext cx="4183782" cy="4183782"/>
          </a:xfrm>
          <a:custGeom>
            <a:avLst/>
            <a:gdLst>
              <a:gd name="connsiteX0" fmla="*/ 2091891 w 4183782"/>
              <a:gd name="connsiteY0" fmla="*/ 0 h 4183782"/>
              <a:gd name="connsiteX1" fmla="*/ 4183782 w 4183782"/>
              <a:gd name="connsiteY1" fmla="*/ 2091891 h 4183782"/>
              <a:gd name="connsiteX2" fmla="*/ 2091891 w 4183782"/>
              <a:gd name="connsiteY2" fmla="*/ 4183782 h 4183782"/>
              <a:gd name="connsiteX3" fmla="*/ 0 w 4183782"/>
              <a:gd name="connsiteY3" fmla="*/ 2091891 h 4183782"/>
              <a:gd name="connsiteX4" fmla="*/ 2091891 w 4183782"/>
              <a:gd name="connsiteY4" fmla="*/ 0 h 4183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3782" h="4183782">
                <a:moveTo>
                  <a:pt x="2091891" y="0"/>
                </a:moveTo>
                <a:cubicBezTo>
                  <a:pt x="3247210" y="0"/>
                  <a:pt x="4183782" y="936572"/>
                  <a:pt x="4183782" y="2091891"/>
                </a:cubicBezTo>
                <a:cubicBezTo>
                  <a:pt x="4183782" y="3247210"/>
                  <a:pt x="3247210" y="4183782"/>
                  <a:pt x="2091891" y="4183782"/>
                </a:cubicBezTo>
                <a:cubicBezTo>
                  <a:pt x="936572" y="4183782"/>
                  <a:pt x="0" y="3247210"/>
                  <a:pt x="0" y="2091891"/>
                </a:cubicBezTo>
                <a:cubicBezTo>
                  <a:pt x="0" y="936572"/>
                  <a:pt x="936572" y="0"/>
                  <a:pt x="2091891" y="0"/>
                </a:cubicBezTo>
                <a:close/>
              </a:path>
            </a:pathLst>
          </a:custGeom>
        </p:spPr>
        <p:txBody>
          <a:bodyPr wrap="square" anchor="ctr" anchorCtr="0">
            <a:noAutofit/>
          </a:bodyPr>
          <a:lstStyle>
            <a:lvl1pPr marL="0" indent="0" algn="ctr">
              <a:buFontTx/>
              <a:buNone/>
              <a:defRPr sz="2400">
                <a:solidFill>
                  <a:schemeClr val="accent2"/>
                </a:solidFill>
                <a:latin typeface="Montserrat Light" panose="00000400000000000000" pitchFamily="50" charset="0"/>
              </a:defRPr>
            </a:lvl1pPr>
          </a:lstStyle>
          <a:p>
            <a:endParaRPr lang="en-US"/>
          </a:p>
        </p:txBody>
      </p:sp>
      <p:sp>
        <p:nvSpPr>
          <p:cNvPr id="6" name="TextBox 5"/>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37866745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08-Company TImeline Slide 03">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10100109" y="4091055"/>
            <a:ext cx="4183782" cy="4183782"/>
          </a:xfrm>
          <a:custGeom>
            <a:avLst/>
            <a:gdLst>
              <a:gd name="connsiteX0" fmla="*/ 2091891 w 4183782"/>
              <a:gd name="connsiteY0" fmla="*/ 0 h 4183782"/>
              <a:gd name="connsiteX1" fmla="*/ 4183782 w 4183782"/>
              <a:gd name="connsiteY1" fmla="*/ 2091891 h 4183782"/>
              <a:gd name="connsiteX2" fmla="*/ 2091891 w 4183782"/>
              <a:gd name="connsiteY2" fmla="*/ 4183782 h 4183782"/>
              <a:gd name="connsiteX3" fmla="*/ 0 w 4183782"/>
              <a:gd name="connsiteY3" fmla="*/ 2091891 h 4183782"/>
              <a:gd name="connsiteX4" fmla="*/ 2091891 w 4183782"/>
              <a:gd name="connsiteY4" fmla="*/ 0 h 4183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3782" h="4183782">
                <a:moveTo>
                  <a:pt x="2091891" y="0"/>
                </a:moveTo>
                <a:cubicBezTo>
                  <a:pt x="3247210" y="0"/>
                  <a:pt x="4183782" y="936572"/>
                  <a:pt x="4183782" y="2091891"/>
                </a:cubicBezTo>
                <a:cubicBezTo>
                  <a:pt x="4183782" y="3247210"/>
                  <a:pt x="3247210" y="4183782"/>
                  <a:pt x="2091891" y="4183782"/>
                </a:cubicBezTo>
                <a:cubicBezTo>
                  <a:pt x="936572" y="4183782"/>
                  <a:pt x="0" y="3247210"/>
                  <a:pt x="0" y="2091891"/>
                </a:cubicBezTo>
                <a:cubicBezTo>
                  <a:pt x="0" y="936572"/>
                  <a:pt x="936572" y="0"/>
                  <a:pt x="2091891" y="0"/>
                </a:cubicBezTo>
                <a:close/>
              </a:path>
            </a:pathLst>
          </a:custGeom>
        </p:spPr>
        <p:txBody>
          <a:bodyPr wrap="square" anchor="ctr" anchorCtr="0">
            <a:noAutofit/>
          </a:bodyPr>
          <a:lstStyle>
            <a:lvl1pPr marL="0" indent="0" algn="ctr">
              <a:buFontTx/>
              <a:buNone/>
              <a:defRPr sz="2400">
                <a:solidFill>
                  <a:schemeClr val="accent2"/>
                </a:solidFill>
                <a:latin typeface="Montserrat Light" panose="00000400000000000000" pitchFamily="50" charset="0"/>
              </a:defRPr>
            </a:lvl1pPr>
          </a:lstStyle>
          <a:p>
            <a:endParaRPr lang="en-US"/>
          </a:p>
        </p:txBody>
      </p:sp>
      <p:sp>
        <p:nvSpPr>
          <p:cNvPr id="4" name="TextBox 3"/>
          <p:cNvSpPr txBox="1"/>
          <p:nvPr userDrawn="1"/>
        </p:nvSpPr>
        <p:spPr>
          <a:xfrm>
            <a:off x="328863" y="6657945"/>
            <a:ext cx="845419" cy="400110"/>
          </a:xfrm>
          <a:prstGeom prst="rect">
            <a:avLst/>
          </a:prstGeom>
          <a:noFill/>
        </p:spPr>
        <p:txBody>
          <a:bodyPr wrap="square" lIns="0" tIns="0" rIns="0" bIns="0" rtlCol="0">
            <a:spAutoFit/>
          </a:bodyPr>
          <a:lstStyle/>
          <a:p>
            <a:pPr algn="ctr">
              <a:lnSpc>
                <a:spcPct val="100000"/>
              </a:lnSpc>
              <a:spcAft>
                <a:spcPts val="3000"/>
              </a:spcAft>
            </a:pPr>
            <a:fld id="{A9B80724-4D91-4673-9A0E-25EB49A8E810}" type="slidenum">
              <a:rPr lang="en-US" sz="2600" b="1" smtClean="0">
                <a:solidFill>
                  <a:schemeClr val="accent6"/>
                </a:solidFill>
                <a:latin typeface="Montserrat SemiBold" panose="00000700000000000000" pitchFamily="50" charset="0"/>
                <a:cs typeface="Poppins" panose="02000000000000000000" pitchFamily="2" charset="0"/>
              </a:rPr>
              <a:pPr algn="ctr">
                <a:lnSpc>
                  <a:spcPct val="100000"/>
                </a:lnSpc>
                <a:spcAft>
                  <a:spcPts val="3000"/>
                </a:spcAft>
              </a:pPr>
              <a:t>‹#›</a:t>
            </a:fld>
            <a:endParaRPr lang="en-US" sz="2600" b="1">
              <a:solidFill>
                <a:schemeClr val="accent6"/>
              </a:solidFill>
              <a:latin typeface="Montserrat SemiBold" panose="00000700000000000000" pitchFamily="50" charset="0"/>
              <a:cs typeface="Poppins" panose="02000000000000000000" pitchFamily="2" charset="0"/>
            </a:endParaRPr>
          </a:p>
        </p:txBody>
      </p:sp>
    </p:spTree>
    <p:extLst>
      <p:ext uri="{BB962C8B-B14F-4D97-AF65-F5344CB8AC3E}">
        <p14:creationId xmlns:p14="http://schemas.microsoft.com/office/powerpoint/2010/main" val="1690713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hf sldNum="0" hdr="0" ftr="0" dt="0"/>
  <p:extLst>
    <p:ext uri="{DCECCB84-F9BA-43D5-87BE-67443E8EF086}">
      <p15:sldGuideLst xmlns:p15="http://schemas.microsoft.com/office/powerpoint/2012/main">
        <p15:guide id="2" pos="14304">
          <p15:clr>
            <a:srgbClr val="FBAE40"/>
          </p15:clr>
        </p15:guide>
        <p15:guide id="3" orient="horz" pos="7601">
          <p15:clr>
            <a:srgbClr val="FBAE40"/>
          </p15:clr>
        </p15:guide>
        <p15:guide id="4" orient="horz" pos="1037">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image" Target="../media/image1.jp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image" Target="../media/image2.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7">
            <a:lum/>
          </a:blip>
          <a:srcRect/>
          <a:stretch>
            <a:fillRect/>
          </a:stretch>
        </a:blipFill>
        <a:effectLst/>
      </p:bgPr>
    </p:bg>
    <p:spTree>
      <p:nvGrpSpPr>
        <p:cNvPr id="1" name=""/>
        <p:cNvGrpSpPr/>
        <p:nvPr/>
      </p:nvGrpSpPr>
      <p:grpSpPr>
        <a:xfrm>
          <a:off x="0" y="0"/>
          <a:ext cx="0" cy="0"/>
          <a:chOff x="0" y="0"/>
          <a:chExt cx="0" cy="0"/>
        </a:xfrm>
      </p:grpSpPr>
      <p:sp>
        <p:nvSpPr>
          <p:cNvPr id="2" name="Prostokąt 1"/>
          <p:cNvSpPr/>
          <p:nvPr userDrawn="1"/>
        </p:nvSpPr>
        <p:spPr>
          <a:xfrm>
            <a:off x="0" y="12096000"/>
            <a:ext cx="24384000" cy="1620000"/>
          </a:xfrm>
          <a:prstGeom prst="rect">
            <a:avLst/>
          </a:prstGeom>
          <a:solidFill>
            <a:srgbClr val="154C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8" name="Obraz 7"/>
          <p:cNvPicPr>
            <a:picLocks noChangeAspect="1"/>
          </p:cNvPicPr>
          <p:nvPr userDrawn="1"/>
        </p:nvPicPr>
        <p:blipFill>
          <a:blip r:embed="rId48">
            <a:extLst>
              <a:ext uri="{28A0092B-C50C-407E-A947-70E740481C1C}">
                <a14:useLocalDpi xmlns:a14="http://schemas.microsoft.com/office/drawing/2010/main" val="0"/>
              </a:ext>
            </a:extLst>
          </a:blip>
          <a:stretch>
            <a:fillRect/>
          </a:stretch>
        </p:blipFill>
        <p:spPr>
          <a:xfrm>
            <a:off x="1643063" y="12441976"/>
            <a:ext cx="3447040" cy="928049"/>
          </a:xfrm>
          <a:prstGeom prst="rect">
            <a:avLst/>
          </a:prstGeom>
        </p:spPr>
      </p:pic>
      <p:sp>
        <p:nvSpPr>
          <p:cNvPr id="19" name="pole tekstowe 18"/>
          <p:cNvSpPr txBox="1"/>
          <p:nvPr userDrawn="1"/>
        </p:nvSpPr>
        <p:spPr>
          <a:xfrm>
            <a:off x="16796083" y="12816027"/>
            <a:ext cx="7098631" cy="553998"/>
          </a:xfrm>
          <a:prstGeom prst="rect">
            <a:avLst/>
          </a:prstGeom>
          <a:noFill/>
        </p:spPr>
        <p:txBody>
          <a:bodyPr wrap="square" rtlCol="0">
            <a:spAutoFit/>
          </a:bodyPr>
          <a:lstStyle/>
          <a:p>
            <a:r>
              <a:rPr lang="pl-PL" sz="2800" spc="600">
                <a:solidFill>
                  <a:schemeClr val="bg1"/>
                </a:solidFill>
                <a:latin typeface="Barlow SCK SemiBold" panose="00000706000000000000" pitchFamily="50" charset="-18"/>
              </a:rPr>
              <a:t>CURABITUR</a:t>
            </a:r>
            <a:r>
              <a:rPr lang="pl-PL" sz="3000" spc="600">
                <a:solidFill>
                  <a:schemeClr val="bg1"/>
                </a:solidFill>
                <a:latin typeface="Barlow SCK SemiBold" panose="00000706000000000000" pitchFamily="50" charset="-18"/>
              </a:rPr>
              <a:t> PULVINAR QUAM</a:t>
            </a:r>
          </a:p>
        </p:txBody>
      </p:sp>
    </p:spTree>
    <p:extLst>
      <p:ext uri="{BB962C8B-B14F-4D97-AF65-F5344CB8AC3E}">
        <p14:creationId xmlns:p14="http://schemas.microsoft.com/office/powerpoint/2010/main" val="2325570719"/>
      </p:ext>
    </p:extLst>
  </p:cSld>
  <p:clrMap bg1="lt1" tx1="dk1" bg2="lt2" tx2="dk2" accent1="accent1" accent2="accent2" accent3="accent3" accent4="accent4" accent5="accent5" accent6="accent6" hlink="hlink" folHlink="folHlink"/>
  <p:sldLayoutIdLst>
    <p:sldLayoutId id="2147483683" r:id="rId1"/>
    <p:sldLayoutId id="2147483709" r:id="rId2"/>
    <p:sldLayoutId id="2147483710" r:id="rId3"/>
    <p:sldLayoutId id="2147483682" r:id="rId4"/>
    <p:sldLayoutId id="2147483691" r:id="rId5"/>
    <p:sldLayoutId id="2147483693" r:id="rId6"/>
    <p:sldLayoutId id="2147483713" r:id="rId7"/>
    <p:sldLayoutId id="2147483714" r:id="rId8"/>
    <p:sldLayoutId id="2147483715" r:id="rId9"/>
    <p:sldLayoutId id="2147483730" r:id="rId10"/>
    <p:sldLayoutId id="2147483707" r:id="rId11"/>
    <p:sldLayoutId id="2147483705" r:id="rId12"/>
    <p:sldLayoutId id="2147483712" r:id="rId13"/>
    <p:sldLayoutId id="2147483706" r:id="rId14"/>
    <p:sldLayoutId id="2147483719" r:id="rId15"/>
    <p:sldLayoutId id="2147483716" r:id="rId16"/>
    <p:sldLayoutId id="2147483718" r:id="rId17"/>
    <p:sldLayoutId id="2147483708" r:id="rId18"/>
    <p:sldLayoutId id="2147483692" r:id="rId19"/>
    <p:sldLayoutId id="2147483690" r:id="rId20"/>
    <p:sldLayoutId id="2147483686" r:id="rId21"/>
    <p:sldLayoutId id="2147483720" r:id="rId22"/>
    <p:sldLayoutId id="2147483685" r:id="rId23"/>
    <p:sldLayoutId id="2147483684" r:id="rId24"/>
    <p:sldLayoutId id="2147483689" r:id="rId25"/>
    <p:sldLayoutId id="2147483722" r:id="rId26"/>
    <p:sldLayoutId id="2147483723" r:id="rId27"/>
    <p:sldLayoutId id="2147483721" r:id="rId28"/>
    <p:sldLayoutId id="2147483725" r:id="rId29"/>
    <p:sldLayoutId id="2147483724" r:id="rId30"/>
    <p:sldLayoutId id="2147483726" r:id="rId31"/>
    <p:sldLayoutId id="2147483727" r:id="rId32"/>
    <p:sldLayoutId id="2147483728" r:id="rId33"/>
    <p:sldLayoutId id="2147483729" r:id="rId34"/>
    <p:sldLayoutId id="2147483697" r:id="rId35"/>
    <p:sldLayoutId id="2147483704" r:id="rId36"/>
    <p:sldLayoutId id="2147483702" r:id="rId37"/>
    <p:sldLayoutId id="2147483701" r:id="rId38"/>
    <p:sldLayoutId id="2147483700" r:id="rId39"/>
    <p:sldLayoutId id="2147483699" r:id="rId40"/>
    <p:sldLayoutId id="2147483694" r:id="rId41"/>
    <p:sldLayoutId id="2147483698" r:id="rId42"/>
    <p:sldLayoutId id="2147483717" r:id="rId43"/>
    <p:sldLayoutId id="2147483695" r:id="rId44"/>
    <p:sldLayoutId id="2147483696" r:id="rId45"/>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1" userDrawn="1">
          <p15:clr>
            <a:srgbClr val="F26B43"/>
          </p15:clr>
        </p15:guide>
        <p15:guide id="2" pos="1035" userDrawn="1">
          <p15:clr>
            <a:srgbClr val="F26B43"/>
          </p15:clr>
        </p15:guide>
        <p15:guide id="4" orient="horz" pos="4420" userDrawn="1">
          <p15:clr>
            <a:srgbClr val="F26B43"/>
          </p15:clr>
        </p15:guide>
        <p15:guide id="5" pos="1432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em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hyperlink" Target="https://doi.org/10.1101/2020.04.19.049254"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speakerdeck.com/stephaniehicks/welcome-to-the-world-of-single-cell-rna-sequencing?slide=3"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www.ahajournals.org/doi/10.1161/ATVBAHA.120.314654"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7554/eLife.69661"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doi.org/10.1101/2020.04.19.049254"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Symbol zastępczy obrazu 12"/>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a:xfrm>
            <a:off x="0" y="0"/>
            <a:ext cx="24384000" cy="13716000"/>
          </a:xfrm>
        </p:spPr>
      </p:pic>
      <p:sp>
        <p:nvSpPr>
          <p:cNvPr id="4" name="TextBox 3"/>
          <p:cNvSpPr txBox="1"/>
          <p:nvPr/>
        </p:nvSpPr>
        <p:spPr>
          <a:xfrm>
            <a:off x="2681036" y="6858000"/>
            <a:ext cx="19021928" cy="2215991"/>
          </a:xfrm>
          <a:prstGeom prst="rect">
            <a:avLst/>
          </a:prstGeom>
          <a:noFill/>
        </p:spPr>
        <p:txBody>
          <a:bodyPr wrap="square" lIns="0" tIns="0" rIns="0" bIns="0" rtlCol="0">
            <a:spAutoFit/>
          </a:bodyPr>
          <a:lstStyle/>
          <a:p>
            <a:pPr algn="ctr"/>
            <a:r>
              <a:rPr lang="en-US" sz="4800" b="1" cap="all" dirty="0">
                <a:solidFill>
                  <a:schemeClr val="bg1"/>
                </a:solidFill>
                <a:cs typeface="Poppins SemiBold" panose="02000000000000000000" pitchFamily="2" charset="0"/>
              </a:rPr>
              <a:t>Analysis of smoking status impact on molecular mechanisms of SARS-CoV-2 viral entry through single-cell sequencing experiments</a:t>
            </a:r>
          </a:p>
        </p:txBody>
      </p:sp>
      <p:sp>
        <p:nvSpPr>
          <p:cNvPr id="9" name="TextBox 8"/>
          <p:cNvSpPr txBox="1"/>
          <p:nvPr/>
        </p:nvSpPr>
        <p:spPr>
          <a:xfrm>
            <a:off x="7741661" y="9432746"/>
            <a:ext cx="8900678" cy="1661993"/>
          </a:xfrm>
          <a:prstGeom prst="rect">
            <a:avLst/>
          </a:prstGeom>
          <a:noFill/>
        </p:spPr>
        <p:txBody>
          <a:bodyPr wrap="square" lIns="0" tIns="0" rIns="0" bIns="0" rtlCol="0">
            <a:spAutoFit/>
          </a:bodyPr>
          <a:lstStyle/>
          <a:p>
            <a:pPr algn="ctr"/>
            <a:r>
              <a:rPr lang="pl-PL" b="1" spc="600" dirty="0">
                <a:solidFill>
                  <a:schemeClr val="bg1"/>
                </a:solidFill>
                <a:cs typeface="Poppins SemiBold" panose="02000000000000000000" pitchFamily="2" charset="0"/>
              </a:rPr>
              <a:t>Author: Mateusz Urbanek</a:t>
            </a:r>
          </a:p>
          <a:p>
            <a:pPr algn="ctr"/>
            <a:r>
              <a:rPr lang="en-GB" b="1" spc="600" dirty="0">
                <a:solidFill>
                  <a:schemeClr val="bg1"/>
                </a:solidFill>
                <a:cs typeface="Poppins SemiBold" panose="02000000000000000000" pitchFamily="2" charset="0"/>
              </a:rPr>
              <a:t>Supervisor</a:t>
            </a:r>
            <a:r>
              <a:rPr lang="pl-PL" b="1" spc="600" dirty="0">
                <a:solidFill>
                  <a:schemeClr val="bg1"/>
                </a:solidFill>
                <a:cs typeface="Poppins SemiBold" panose="02000000000000000000" pitchFamily="2" charset="0"/>
              </a:rPr>
              <a:t>: </a:t>
            </a:r>
            <a:r>
              <a:rPr lang="pl-PL" b="1" spc="600" dirty="0" err="1">
                <a:solidFill>
                  <a:schemeClr val="bg1"/>
                </a:solidFill>
                <a:cs typeface="Poppins SemiBold" panose="02000000000000000000" pitchFamily="2" charset="0"/>
              </a:rPr>
              <a:t>PhD</a:t>
            </a:r>
            <a:r>
              <a:rPr lang="pl-PL" b="1" spc="600" dirty="0">
                <a:solidFill>
                  <a:schemeClr val="bg1"/>
                </a:solidFill>
                <a:cs typeface="Poppins SemiBold" panose="02000000000000000000" pitchFamily="2" charset="0"/>
              </a:rPr>
              <a:t> Anna Papież</a:t>
            </a:r>
          </a:p>
          <a:p>
            <a:pPr algn="ctr"/>
            <a:r>
              <a:rPr lang="pl-PL" b="1" spc="600" dirty="0">
                <a:solidFill>
                  <a:schemeClr val="bg1"/>
                </a:solidFill>
                <a:cs typeface="Poppins SemiBold" panose="02000000000000000000" pitchFamily="2" charset="0"/>
              </a:rPr>
              <a:t>Consultant: </a:t>
            </a:r>
            <a:r>
              <a:rPr lang="pl-PL" b="1" spc="600" dirty="0" err="1">
                <a:solidFill>
                  <a:schemeClr val="bg1"/>
                </a:solidFill>
                <a:cs typeface="Poppins SemiBold" panose="02000000000000000000" pitchFamily="2" charset="0"/>
              </a:rPr>
              <a:t>PhD</a:t>
            </a:r>
            <a:r>
              <a:rPr lang="pl-PL" b="1" spc="600" dirty="0">
                <a:solidFill>
                  <a:schemeClr val="bg1"/>
                </a:solidFill>
                <a:cs typeface="Poppins SemiBold" panose="02000000000000000000" pitchFamily="2" charset="0"/>
              </a:rPr>
              <a:t> Michał Marczyk</a:t>
            </a:r>
          </a:p>
        </p:txBody>
      </p:sp>
      <p:cxnSp>
        <p:nvCxnSpPr>
          <p:cNvPr id="16" name="Straight Connector 6"/>
          <p:cNvCxnSpPr/>
          <p:nvPr/>
        </p:nvCxnSpPr>
        <p:spPr>
          <a:xfrm flipH="1">
            <a:off x="11354594" y="12139228"/>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pic>
        <p:nvPicPr>
          <p:cNvPr id="8" name="Obraz 7"/>
          <p:cNvPicPr>
            <a:picLocks noChangeAspect="1"/>
          </p:cNvPicPr>
          <p:nvPr/>
        </p:nvPicPr>
        <p:blipFill>
          <a:blip r:embed="rId4"/>
          <a:stretch>
            <a:fillRect/>
          </a:stretch>
        </p:blipFill>
        <p:spPr>
          <a:xfrm>
            <a:off x="9141995" y="1692771"/>
            <a:ext cx="2599172" cy="4059950"/>
          </a:xfrm>
          <a:prstGeom prst="rect">
            <a:avLst/>
          </a:prstGeom>
        </p:spPr>
      </p:pic>
      <p:pic>
        <p:nvPicPr>
          <p:cNvPr id="12" name="Obraz 11">
            <a:extLst>
              <a:ext uri="{FF2B5EF4-FFF2-40B4-BE49-F238E27FC236}">
                <a16:creationId xmlns:a16="http://schemas.microsoft.com/office/drawing/2014/main" id="{F987E5B1-62FB-426B-8CA9-D0F5118E16E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217155" y="1691690"/>
            <a:ext cx="2551969" cy="4059950"/>
          </a:xfrm>
          <a:prstGeom prst="rect">
            <a:avLst/>
          </a:prstGeom>
        </p:spPr>
      </p:pic>
    </p:spTree>
    <p:extLst>
      <p:ext uri="{BB962C8B-B14F-4D97-AF65-F5344CB8AC3E}">
        <p14:creationId xmlns:p14="http://schemas.microsoft.com/office/powerpoint/2010/main" val="19063838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827292" y="2561209"/>
            <a:ext cx="19141754" cy="1107996"/>
          </a:xfrm>
          <a:prstGeom prst="rect">
            <a:avLst/>
          </a:prstGeom>
          <a:noFill/>
        </p:spPr>
        <p:txBody>
          <a:bodyPr wrap="square" lIns="0" tIns="0" rIns="0" bIns="0" rtlCol="0">
            <a:spAutoFit/>
          </a:bodyPr>
          <a:lstStyle/>
          <a:p>
            <a:r>
              <a:rPr lang="en-US" sz="7200" b="1" dirty="0">
                <a:solidFill>
                  <a:schemeClr val="accent1"/>
                </a:solidFill>
                <a:cs typeface="Poppins SemiBold" panose="02000000000000000000" pitchFamily="2" charset="0"/>
              </a:rPr>
              <a:t>Workflow</a:t>
            </a:r>
          </a:p>
        </p:txBody>
      </p:sp>
      <p:sp>
        <p:nvSpPr>
          <p:cNvPr id="7" name="TextBox 6"/>
          <p:cNvSpPr txBox="1"/>
          <p:nvPr/>
        </p:nvSpPr>
        <p:spPr>
          <a:xfrm>
            <a:off x="2827292" y="1647825"/>
            <a:ext cx="9364707" cy="461665"/>
          </a:xfrm>
          <a:prstGeom prst="rect">
            <a:avLst/>
          </a:prstGeom>
          <a:noFill/>
        </p:spPr>
        <p:txBody>
          <a:bodyPr wrap="square" lIns="0" tIns="0" rIns="0" bIns="0" rtlCol="0">
            <a:spAutoFit/>
          </a:bodyPr>
          <a:lstStyle/>
          <a:p>
            <a:r>
              <a:rPr lang="en-US" sz="3000" b="1" cap="all" spc="600" dirty="0">
                <a:solidFill>
                  <a:schemeClr val="accent1"/>
                </a:solidFill>
                <a:cs typeface="Poppins SemiBold" panose="02000000000000000000" pitchFamily="2" charset="0"/>
              </a:rPr>
              <a:t>03 – methodology</a:t>
            </a:r>
          </a:p>
        </p:txBody>
      </p:sp>
      <p:cxnSp>
        <p:nvCxnSpPr>
          <p:cNvPr id="8" name="Straight Connector 7"/>
          <p:cNvCxnSpPr/>
          <p:nvPr/>
        </p:nvCxnSpPr>
        <p:spPr>
          <a:xfrm flipH="1">
            <a:off x="0" y="313563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DFB8FE32-A1DA-4521-1D78-C24B960E936B}"/>
              </a:ext>
            </a:extLst>
          </p:cNvPr>
          <p:cNvSpPr/>
          <p:nvPr/>
        </p:nvSpPr>
        <p:spPr>
          <a:xfrm>
            <a:off x="2827292" y="4385553"/>
            <a:ext cx="12192000" cy="2308324"/>
          </a:xfrm>
          <a:prstGeom prst="rect">
            <a:avLst/>
          </a:prstGeom>
        </p:spPr>
        <p:txBody>
          <a:bodyPr>
            <a:spAutoFit/>
          </a:bodyPr>
          <a:lstStyle/>
          <a:p>
            <a:r>
              <a:rPr lang="en-US" dirty="0">
                <a:solidFill>
                  <a:schemeClr val="accent1"/>
                </a:solidFill>
                <a:cs typeface="Poppins SemiBold" panose="02000000000000000000" pitchFamily="2" charset="0"/>
              </a:rPr>
              <a:t>1. Quality assurance, scaling and normalization</a:t>
            </a:r>
          </a:p>
          <a:p>
            <a:r>
              <a:rPr lang="en-US" dirty="0">
                <a:solidFill>
                  <a:schemeClr val="accent1"/>
                </a:solidFill>
                <a:cs typeface="Poppins SemiBold" panose="02000000000000000000" pitchFamily="2" charset="0"/>
              </a:rPr>
              <a:t>2. Variance analysis, variable gene detection</a:t>
            </a:r>
          </a:p>
          <a:p>
            <a:r>
              <a:rPr lang="en-US" dirty="0">
                <a:solidFill>
                  <a:schemeClr val="accent1"/>
                </a:solidFill>
                <a:cs typeface="Poppins SemiBold" panose="02000000000000000000" pitchFamily="2" charset="0"/>
              </a:rPr>
              <a:t>3. Clustering and annotation</a:t>
            </a:r>
          </a:p>
          <a:p>
            <a:r>
              <a:rPr lang="en-US" dirty="0">
                <a:solidFill>
                  <a:schemeClr val="accent1"/>
                </a:solidFill>
                <a:cs typeface="Poppins SemiBold" panose="02000000000000000000" pitchFamily="2" charset="0"/>
              </a:rPr>
              <a:t>4. Results interpretation</a:t>
            </a:r>
          </a:p>
        </p:txBody>
      </p:sp>
    </p:spTree>
    <p:extLst>
      <p:ext uri="{BB962C8B-B14F-4D97-AF65-F5344CB8AC3E}">
        <p14:creationId xmlns:p14="http://schemas.microsoft.com/office/powerpoint/2010/main" val="268793603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76400" y="1646238"/>
            <a:ext cx="12204700" cy="9021762"/>
          </a:xfrm>
          <a:prstGeom prst="rect">
            <a:avLst/>
          </a:prstGeom>
          <a:solidFill>
            <a:srgbClr val="0B294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503693" y="4756988"/>
            <a:ext cx="8310609" cy="1107996"/>
          </a:xfrm>
          <a:prstGeom prst="rect">
            <a:avLst/>
          </a:prstGeom>
          <a:noFill/>
        </p:spPr>
        <p:txBody>
          <a:bodyPr wrap="square" lIns="0" tIns="0" rIns="0" bIns="0" rtlCol="0">
            <a:spAutoFit/>
          </a:bodyPr>
          <a:lstStyle/>
          <a:p>
            <a:r>
              <a:rPr lang="en-US" sz="7200" b="1" dirty="0">
                <a:solidFill>
                  <a:schemeClr val="bg1"/>
                </a:solidFill>
                <a:cs typeface="Poppins SemiBold" panose="02000000000000000000" pitchFamily="2" charset="0"/>
              </a:rPr>
              <a:t>Results discussion</a:t>
            </a:r>
          </a:p>
        </p:txBody>
      </p:sp>
      <p:sp>
        <p:nvSpPr>
          <p:cNvPr id="8" name="TextBox 7"/>
          <p:cNvSpPr txBox="1"/>
          <p:nvPr/>
        </p:nvSpPr>
        <p:spPr>
          <a:xfrm>
            <a:off x="4503693" y="3843604"/>
            <a:ext cx="7066007" cy="461665"/>
          </a:xfrm>
          <a:prstGeom prst="rect">
            <a:avLst/>
          </a:prstGeom>
          <a:noFill/>
        </p:spPr>
        <p:txBody>
          <a:bodyPr wrap="square" lIns="0" tIns="0" rIns="0" bIns="0" rtlCol="0">
            <a:spAutoFit/>
          </a:bodyPr>
          <a:lstStyle/>
          <a:p>
            <a:r>
              <a:rPr lang="en-US" sz="3000" b="1" cap="all" spc="600" dirty="0">
                <a:solidFill>
                  <a:schemeClr val="bg1"/>
                </a:solidFill>
                <a:cs typeface="Poppins SemiBold" panose="02000000000000000000" pitchFamily="2" charset="0"/>
              </a:rPr>
              <a:t>04</a:t>
            </a:r>
          </a:p>
        </p:txBody>
      </p:sp>
      <p:cxnSp>
        <p:nvCxnSpPr>
          <p:cNvPr id="9" name="Straight Connector 8"/>
          <p:cNvCxnSpPr/>
          <p:nvPr/>
        </p:nvCxnSpPr>
        <p:spPr>
          <a:xfrm flipH="1">
            <a:off x="1676400" y="5331410"/>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503692" y="5864984"/>
            <a:ext cx="7066007" cy="465961"/>
          </a:xfrm>
          <a:prstGeom prst="rect">
            <a:avLst/>
          </a:prstGeom>
          <a:noFill/>
        </p:spPr>
        <p:txBody>
          <a:bodyPr wrap="square" lIns="0" tIns="0" rIns="0" bIns="0" rtlCol="0">
            <a:spAutoFit/>
          </a:bodyPr>
          <a:lstStyle/>
          <a:p>
            <a:pPr>
              <a:lnSpc>
                <a:spcPts val="4000"/>
              </a:lnSpc>
              <a:spcAft>
                <a:spcPts val="3600"/>
              </a:spcAft>
            </a:pPr>
            <a:r>
              <a:rPr lang="en-US" sz="2400" dirty="0">
                <a:solidFill>
                  <a:schemeClr val="bg1"/>
                </a:solidFill>
                <a:cs typeface="Poppins" panose="02000000000000000000" pitchFamily="2" charset="0"/>
              </a:rPr>
              <a:t>What can be concluded from the analysis?</a:t>
            </a:r>
          </a:p>
        </p:txBody>
      </p:sp>
    </p:spTree>
    <p:extLst>
      <p:ext uri="{BB962C8B-B14F-4D97-AF65-F5344CB8AC3E}">
        <p14:creationId xmlns:p14="http://schemas.microsoft.com/office/powerpoint/2010/main" val="17081593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827292" y="2561209"/>
            <a:ext cx="7739107" cy="2215991"/>
          </a:xfrm>
          <a:prstGeom prst="rect">
            <a:avLst/>
          </a:prstGeom>
          <a:noFill/>
        </p:spPr>
        <p:txBody>
          <a:bodyPr wrap="square" lIns="0" tIns="0" rIns="0" bIns="0" rtlCol="0">
            <a:spAutoFit/>
          </a:bodyPr>
          <a:lstStyle/>
          <a:p>
            <a:r>
              <a:rPr lang="en-US" sz="7200" b="1" dirty="0">
                <a:solidFill>
                  <a:schemeClr val="accent1"/>
                </a:solidFill>
                <a:cs typeface="Poppins SemiBold" panose="02000000000000000000" pitchFamily="2" charset="0"/>
              </a:rPr>
              <a:t>Clustering and Annotation</a:t>
            </a:r>
          </a:p>
        </p:txBody>
      </p:sp>
      <p:sp>
        <p:nvSpPr>
          <p:cNvPr id="7" name="TextBox 6"/>
          <p:cNvSpPr txBox="1"/>
          <p:nvPr/>
        </p:nvSpPr>
        <p:spPr>
          <a:xfrm>
            <a:off x="2827292" y="1647825"/>
            <a:ext cx="9364707" cy="461665"/>
          </a:xfrm>
          <a:prstGeom prst="rect">
            <a:avLst/>
          </a:prstGeom>
          <a:noFill/>
        </p:spPr>
        <p:txBody>
          <a:bodyPr wrap="square" lIns="0" tIns="0" rIns="0" bIns="0" rtlCol="0">
            <a:spAutoFit/>
          </a:bodyPr>
          <a:lstStyle/>
          <a:p>
            <a:r>
              <a:rPr lang="en-US" sz="3000" b="1" cap="all" spc="600" dirty="0">
                <a:solidFill>
                  <a:schemeClr val="accent1"/>
                </a:solidFill>
                <a:cs typeface="Poppins SemiBold" panose="02000000000000000000" pitchFamily="2" charset="0"/>
              </a:rPr>
              <a:t>04 – Results</a:t>
            </a:r>
          </a:p>
        </p:txBody>
      </p:sp>
      <p:cxnSp>
        <p:nvCxnSpPr>
          <p:cNvPr id="8" name="Straight Connector 7"/>
          <p:cNvCxnSpPr/>
          <p:nvPr/>
        </p:nvCxnSpPr>
        <p:spPr>
          <a:xfrm flipH="1">
            <a:off x="0" y="313563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8B494B95-510E-1BA4-18CB-1854BF8CD7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97007" y="368544"/>
            <a:ext cx="16086993" cy="11699631"/>
          </a:xfrm>
          <a:prstGeom prst="rect">
            <a:avLst/>
          </a:prstGeom>
        </p:spPr>
      </p:pic>
    </p:spTree>
    <p:extLst>
      <p:ext uri="{BB962C8B-B14F-4D97-AF65-F5344CB8AC3E}">
        <p14:creationId xmlns:p14="http://schemas.microsoft.com/office/powerpoint/2010/main" val="24917400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827292" y="2561209"/>
            <a:ext cx="7739107" cy="2215991"/>
          </a:xfrm>
          <a:prstGeom prst="rect">
            <a:avLst/>
          </a:prstGeom>
          <a:noFill/>
        </p:spPr>
        <p:txBody>
          <a:bodyPr wrap="square" lIns="0" tIns="0" rIns="0" bIns="0" rtlCol="0">
            <a:spAutoFit/>
          </a:bodyPr>
          <a:lstStyle/>
          <a:p>
            <a:r>
              <a:rPr lang="en-US" sz="7200" b="1" dirty="0">
                <a:solidFill>
                  <a:schemeClr val="accent1"/>
                </a:solidFill>
                <a:cs typeface="Poppins SemiBold" panose="02000000000000000000" pitchFamily="2" charset="0"/>
              </a:rPr>
              <a:t>Molecules detected per cluster</a:t>
            </a:r>
          </a:p>
        </p:txBody>
      </p:sp>
      <p:sp>
        <p:nvSpPr>
          <p:cNvPr id="7" name="TextBox 6"/>
          <p:cNvSpPr txBox="1"/>
          <p:nvPr/>
        </p:nvSpPr>
        <p:spPr>
          <a:xfrm>
            <a:off x="2827293" y="1647825"/>
            <a:ext cx="6961600" cy="461665"/>
          </a:xfrm>
          <a:prstGeom prst="rect">
            <a:avLst/>
          </a:prstGeom>
          <a:noFill/>
        </p:spPr>
        <p:txBody>
          <a:bodyPr wrap="square" lIns="0" tIns="0" rIns="0" bIns="0" rtlCol="0">
            <a:spAutoFit/>
          </a:bodyPr>
          <a:lstStyle/>
          <a:p>
            <a:r>
              <a:rPr lang="en-US" sz="3000" b="1" cap="all" spc="600" dirty="0">
                <a:solidFill>
                  <a:schemeClr val="accent1"/>
                </a:solidFill>
                <a:cs typeface="Poppins SemiBold" panose="02000000000000000000" pitchFamily="2" charset="0"/>
              </a:rPr>
              <a:t>04 – RESULTs</a:t>
            </a:r>
          </a:p>
        </p:txBody>
      </p:sp>
      <p:cxnSp>
        <p:nvCxnSpPr>
          <p:cNvPr id="8" name="Straight Connector 7"/>
          <p:cNvCxnSpPr/>
          <p:nvPr/>
        </p:nvCxnSpPr>
        <p:spPr>
          <a:xfrm flipH="1">
            <a:off x="0" y="313563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966440E3-658F-940C-6B2F-4CCA04C302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3601" y="355601"/>
            <a:ext cx="13360400" cy="13360400"/>
          </a:xfrm>
          <a:prstGeom prst="rect">
            <a:avLst/>
          </a:prstGeom>
        </p:spPr>
      </p:pic>
    </p:spTree>
    <p:extLst>
      <p:ext uri="{BB962C8B-B14F-4D97-AF65-F5344CB8AC3E}">
        <p14:creationId xmlns:p14="http://schemas.microsoft.com/office/powerpoint/2010/main" val="202775187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827292" y="2561209"/>
            <a:ext cx="7739107" cy="2215991"/>
          </a:xfrm>
          <a:prstGeom prst="rect">
            <a:avLst/>
          </a:prstGeom>
          <a:noFill/>
        </p:spPr>
        <p:txBody>
          <a:bodyPr wrap="square" lIns="0" tIns="0" rIns="0" bIns="0" rtlCol="0">
            <a:spAutoFit/>
          </a:bodyPr>
          <a:lstStyle/>
          <a:p>
            <a:r>
              <a:rPr lang="en-US" sz="7200" b="1" dirty="0">
                <a:solidFill>
                  <a:schemeClr val="accent1"/>
                </a:solidFill>
                <a:cs typeface="Poppins SemiBold" panose="02000000000000000000" pitchFamily="2" charset="0"/>
              </a:rPr>
              <a:t>Annotation vs Prediction</a:t>
            </a:r>
          </a:p>
        </p:txBody>
      </p:sp>
      <p:sp>
        <p:nvSpPr>
          <p:cNvPr id="7" name="TextBox 6"/>
          <p:cNvSpPr txBox="1"/>
          <p:nvPr/>
        </p:nvSpPr>
        <p:spPr>
          <a:xfrm>
            <a:off x="2827293" y="1647825"/>
            <a:ext cx="6961600" cy="461665"/>
          </a:xfrm>
          <a:prstGeom prst="rect">
            <a:avLst/>
          </a:prstGeom>
          <a:noFill/>
        </p:spPr>
        <p:txBody>
          <a:bodyPr wrap="square" lIns="0" tIns="0" rIns="0" bIns="0" rtlCol="0">
            <a:spAutoFit/>
          </a:bodyPr>
          <a:lstStyle/>
          <a:p>
            <a:r>
              <a:rPr lang="en-US" sz="3000" b="1" cap="all" spc="600" dirty="0">
                <a:solidFill>
                  <a:schemeClr val="accent1"/>
                </a:solidFill>
                <a:cs typeface="Poppins SemiBold" panose="02000000000000000000" pitchFamily="2" charset="0"/>
              </a:rPr>
              <a:t>04 – RESULTs</a:t>
            </a:r>
          </a:p>
        </p:txBody>
      </p:sp>
      <p:cxnSp>
        <p:nvCxnSpPr>
          <p:cNvPr id="8" name="Straight Connector 7"/>
          <p:cNvCxnSpPr/>
          <p:nvPr/>
        </p:nvCxnSpPr>
        <p:spPr>
          <a:xfrm flipH="1">
            <a:off x="0" y="313563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99E2259E-8302-53F0-FA2D-617501814A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66399" y="369055"/>
            <a:ext cx="12133586" cy="13346945"/>
          </a:xfrm>
          <a:prstGeom prst="rect">
            <a:avLst/>
          </a:prstGeom>
        </p:spPr>
      </p:pic>
    </p:spTree>
    <p:extLst>
      <p:ext uri="{BB962C8B-B14F-4D97-AF65-F5344CB8AC3E}">
        <p14:creationId xmlns:p14="http://schemas.microsoft.com/office/powerpoint/2010/main" val="21886713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827292" y="2561209"/>
            <a:ext cx="7739107" cy="4431983"/>
          </a:xfrm>
          <a:prstGeom prst="rect">
            <a:avLst/>
          </a:prstGeom>
          <a:noFill/>
        </p:spPr>
        <p:txBody>
          <a:bodyPr wrap="square" lIns="0" tIns="0" rIns="0" bIns="0" rtlCol="0">
            <a:spAutoFit/>
          </a:bodyPr>
          <a:lstStyle/>
          <a:p>
            <a:r>
              <a:rPr lang="en-US" sz="7200" b="1" dirty="0">
                <a:solidFill>
                  <a:schemeClr val="accent1"/>
                </a:solidFill>
                <a:cs typeface="Poppins SemiBold" panose="02000000000000000000" pitchFamily="2" charset="0"/>
              </a:rPr>
              <a:t>Marker genes distribution between smokers and non-smokers</a:t>
            </a:r>
          </a:p>
        </p:txBody>
      </p:sp>
      <p:sp>
        <p:nvSpPr>
          <p:cNvPr id="7" name="TextBox 6"/>
          <p:cNvSpPr txBox="1"/>
          <p:nvPr/>
        </p:nvSpPr>
        <p:spPr>
          <a:xfrm>
            <a:off x="2827293" y="1647825"/>
            <a:ext cx="6961600" cy="461665"/>
          </a:xfrm>
          <a:prstGeom prst="rect">
            <a:avLst/>
          </a:prstGeom>
          <a:noFill/>
        </p:spPr>
        <p:txBody>
          <a:bodyPr wrap="square" lIns="0" tIns="0" rIns="0" bIns="0" rtlCol="0">
            <a:spAutoFit/>
          </a:bodyPr>
          <a:lstStyle/>
          <a:p>
            <a:r>
              <a:rPr lang="en-US" sz="3000" b="1" cap="all" spc="600" dirty="0">
                <a:solidFill>
                  <a:schemeClr val="accent1"/>
                </a:solidFill>
                <a:cs typeface="Poppins SemiBold" panose="02000000000000000000" pitchFamily="2" charset="0"/>
              </a:rPr>
              <a:t>04 – RESULTs</a:t>
            </a:r>
          </a:p>
        </p:txBody>
      </p:sp>
      <p:cxnSp>
        <p:nvCxnSpPr>
          <p:cNvPr id="8" name="Straight Connector 7"/>
          <p:cNvCxnSpPr/>
          <p:nvPr/>
        </p:nvCxnSpPr>
        <p:spPr>
          <a:xfrm flipH="1">
            <a:off x="0" y="313563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123B8E2A-AD82-732C-E6A4-344AE8E079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0" y="0"/>
            <a:ext cx="9875520" cy="13716000"/>
          </a:xfrm>
          <a:prstGeom prst="rect">
            <a:avLst/>
          </a:prstGeom>
        </p:spPr>
      </p:pic>
    </p:spTree>
    <p:extLst>
      <p:ext uri="{BB962C8B-B14F-4D97-AF65-F5344CB8AC3E}">
        <p14:creationId xmlns:p14="http://schemas.microsoft.com/office/powerpoint/2010/main" val="20151585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827292" y="2561209"/>
            <a:ext cx="7739107" cy="5539978"/>
          </a:xfrm>
          <a:prstGeom prst="rect">
            <a:avLst/>
          </a:prstGeom>
          <a:noFill/>
        </p:spPr>
        <p:txBody>
          <a:bodyPr wrap="square" lIns="0" tIns="0" rIns="0" bIns="0" rtlCol="0">
            <a:spAutoFit/>
          </a:bodyPr>
          <a:lstStyle/>
          <a:p>
            <a:r>
              <a:rPr lang="en-US" sz="7200" b="1" dirty="0">
                <a:solidFill>
                  <a:schemeClr val="accent1"/>
                </a:solidFill>
                <a:cs typeface="Poppins SemiBold" panose="02000000000000000000" pitchFamily="2" charset="0"/>
              </a:rPr>
              <a:t>Marker genes distribution between smokers and non-smokers (cont.)</a:t>
            </a:r>
          </a:p>
        </p:txBody>
      </p:sp>
      <p:sp>
        <p:nvSpPr>
          <p:cNvPr id="7" name="TextBox 6"/>
          <p:cNvSpPr txBox="1"/>
          <p:nvPr/>
        </p:nvSpPr>
        <p:spPr>
          <a:xfrm>
            <a:off x="2827293" y="1647825"/>
            <a:ext cx="6961600" cy="461665"/>
          </a:xfrm>
          <a:prstGeom prst="rect">
            <a:avLst/>
          </a:prstGeom>
          <a:noFill/>
        </p:spPr>
        <p:txBody>
          <a:bodyPr wrap="square" lIns="0" tIns="0" rIns="0" bIns="0" rtlCol="0">
            <a:spAutoFit/>
          </a:bodyPr>
          <a:lstStyle/>
          <a:p>
            <a:r>
              <a:rPr lang="en-US" sz="3000" b="1" cap="all" spc="600" dirty="0">
                <a:solidFill>
                  <a:schemeClr val="accent1"/>
                </a:solidFill>
                <a:cs typeface="Poppins SemiBold" panose="02000000000000000000" pitchFamily="2" charset="0"/>
              </a:rPr>
              <a:t>04 – RESULTS</a:t>
            </a:r>
          </a:p>
        </p:txBody>
      </p:sp>
      <p:cxnSp>
        <p:nvCxnSpPr>
          <p:cNvPr id="8" name="Straight Connector 7"/>
          <p:cNvCxnSpPr/>
          <p:nvPr/>
        </p:nvCxnSpPr>
        <p:spPr>
          <a:xfrm flipH="1">
            <a:off x="0" y="313563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7D534761-3B5E-F758-5562-117558D8BE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0" y="0"/>
            <a:ext cx="9875520" cy="13716000"/>
          </a:xfrm>
          <a:prstGeom prst="rect">
            <a:avLst/>
          </a:prstGeom>
        </p:spPr>
      </p:pic>
    </p:spTree>
    <p:extLst>
      <p:ext uri="{BB962C8B-B14F-4D97-AF65-F5344CB8AC3E}">
        <p14:creationId xmlns:p14="http://schemas.microsoft.com/office/powerpoint/2010/main" val="12655893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827292" y="2561209"/>
            <a:ext cx="7739107" cy="3323987"/>
          </a:xfrm>
          <a:prstGeom prst="rect">
            <a:avLst/>
          </a:prstGeom>
          <a:noFill/>
        </p:spPr>
        <p:txBody>
          <a:bodyPr wrap="square" lIns="0" tIns="0" rIns="0" bIns="0" rtlCol="0">
            <a:spAutoFit/>
          </a:bodyPr>
          <a:lstStyle/>
          <a:p>
            <a:r>
              <a:rPr lang="en-US" sz="7200" b="1" dirty="0">
                <a:solidFill>
                  <a:schemeClr val="accent1"/>
                </a:solidFill>
                <a:cs typeface="Poppins SemiBold" panose="02000000000000000000" pitchFamily="2" charset="0"/>
              </a:rPr>
              <a:t>Marker genes selected in another publication</a:t>
            </a:r>
          </a:p>
        </p:txBody>
      </p:sp>
      <p:sp>
        <p:nvSpPr>
          <p:cNvPr id="7" name="TextBox 6"/>
          <p:cNvSpPr txBox="1"/>
          <p:nvPr/>
        </p:nvSpPr>
        <p:spPr>
          <a:xfrm>
            <a:off x="2827293" y="1647825"/>
            <a:ext cx="6961600" cy="461665"/>
          </a:xfrm>
          <a:prstGeom prst="rect">
            <a:avLst/>
          </a:prstGeom>
          <a:noFill/>
        </p:spPr>
        <p:txBody>
          <a:bodyPr wrap="square" lIns="0" tIns="0" rIns="0" bIns="0" rtlCol="0">
            <a:spAutoFit/>
          </a:bodyPr>
          <a:lstStyle/>
          <a:p>
            <a:r>
              <a:rPr lang="en-US" sz="3000" b="1" cap="all" spc="600" dirty="0">
                <a:solidFill>
                  <a:schemeClr val="accent1"/>
                </a:solidFill>
                <a:cs typeface="Poppins SemiBold" panose="02000000000000000000" pitchFamily="2" charset="0"/>
              </a:rPr>
              <a:t>04 – RESULTS</a:t>
            </a:r>
          </a:p>
        </p:txBody>
      </p:sp>
      <p:cxnSp>
        <p:nvCxnSpPr>
          <p:cNvPr id="8" name="Straight Connector 7"/>
          <p:cNvCxnSpPr/>
          <p:nvPr/>
        </p:nvCxnSpPr>
        <p:spPr>
          <a:xfrm flipH="1">
            <a:off x="0" y="313563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DA1F820B-5BE3-73B0-6C96-5E05E43306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70000" y="0"/>
            <a:ext cx="13716000" cy="13716000"/>
          </a:xfrm>
          <a:prstGeom prst="rect">
            <a:avLst/>
          </a:prstGeom>
        </p:spPr>
      </p:pic>
      <p:sp>
        <p:nvSpPr>
          <p:cNvPr id="5" name="Rectangle 4">
            <a:extLst>
              <a:ext uri="{FF2B5EF4-FFF2-40B4-BE49-F238E27FC236}">
                <a16:creationId xmlns:a16="http://schemas.microsoft.com/office/drawing/2014/main" id="{C822B56F-B409-89F0-D2B6-5C9F7A29BB68}"/>
              </a:ext>
            </a:extLst>
          </p:cNvPr>
          <p:cNvSpPr/>
          <p:nvPr/>
        </p:nvSpPr>
        <p:spPr>
          <a:xfrm>
            <a:off x="2827291" y="6336915"/>
            <a:ext cx="7739107" cy="5078313"/>
          </a:xfrm>
          <a:prstGeom prst="rect">
            <a:avLst/>
          </a:prstGeom>
        </p:spPr>
        <p:txBody>
          <a:bodyPr wrap="square">
            <a:spAutoFit/>
          </a:bodyPr>
          <a:lstStyle/>
          <a:p>
            <a:r>
              <a:rPr lang="en-GB" dirty="0"/>
              <a:t>Integrated analyses of single-cell atlases reveal age, gender, and smoking status associations with cell type-specific expression of mediators of SARS-CoV-2 viral entry and highlights inflammatory programs in putative target cells </a:t>
            </a:r>
          </a:p>
          <a:p>
            <a:pPr marL="571500" indent="-571500">
              <a:buFont typeface="Arial" panose="020B0604020202020204" pitchFamily="34" charset="0"/>
              <a:buChar char="•"/>
            </a:pPr>
            <a:r>
              <a:rPr lang="en-GB" dirty="0">
                <a:hlinkClick r:id="rId4"/>
              </a:rPr>
              <a:t>https://doi.org/10.1101/2020.04.19.049254</a:t>
            </a:r>
            <a:endParaRPr lang="en-GB" dirty="0"/>
          </a:p>
          <a:p>
            <a:endParaRPr lang="en-GB" dirty="0"/>
          </a:p>
        </p:txBody>
      </p:sp>
    </p:spTree>
    <p:extLst>
      <p:ext uri="{BB962C8B-B14F-4D97-AF65-F5344CB8AC3E}">
        <p14:creationId xmlns:p14="http://schemas.microsoft.com/office/powerpoint/2010/main" val="23023610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76400" y="1646238"/>
            <a:ext cx="12204700" cy="9021762"/>
          </a:xfrm>
          <a:prstGeom prst="rect">
            <a:avLst/>
          </a:prstGeom>
          <a:solidFill>
            <a:srgbClr val="0B294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503693" y="4756988"/>
            <a:ext cx="8310609" cy="2215991"/>
          </a:xfrm>
          <a:prstGeom prst="rect">
            <a:avLst/>
          </a:prstGeom>
          <a:noFill/>
        </p:spPr>
        <p:txBody>
          <a:bodyPr wrap="square" lIns="0" tIns="0" rIns="0" bIns="0" rtlCol="0">
            <a:spAutoFit/>
          </a:bodyPr>
          <a:lstStyle/>
          <a:p>
            <a:r>
              <a:rPr lang="en-US" sz="7200" b="1" dirty="0">
                <a:solidFill>
                  <a:schemeClr val="bg1"/>
                </a:solidFill>
                <a:cs typeface="Poppins SemiBold" panose="02000000000000000000" pitchFamily="2" charset="0"/>
              </a:rPr>
              <a:t>Thank you for attention</a:t>
            </a:r>
          </a:p>
        </p:txBody>
      </p:sp>
      <p:sp>
        <p:nvSpPr>
          <p:cNvPr id="8" name="TextBox 7"/>
          <p:cNvSpPr txBox="1"/>
          <p:nvPr/>
        </p:nvSpPr>
        <p:spPr>
          <a:xfrm>
            <a:off x="4503693" y="3843604"/>
            <a:ext cx="7066007" cy="461665"/>
          </a:xfrm>
          <a:prstGeom prst="rect">
            <a:avLst/>
          </a:prstGeom>
          <a:noFill/>
        </p:spPr>
        <p:txBody>
          <a:bodyPr wrap="square" lIns="0" tIns="0" rIns="0" bIns="0" rtlCol="0">
            <a:spAutoFit/>
          </a:bodyPr>
          <a:lstStyle/>
          <a:p>
            <a:r>
              <a:rPr lang="en-US" sz="3000" b="1" cap="all" spc="600" dirty="0">
                <a:solidFill>
                  <a:schemeClr val="bg1"/>
                </a:solidFill>
                <a:cs typeface="Poppins SemiBold" panose="02000000000000000000" pitchFamily="2" charset="0"/>
              </a:rPr>
              <a:t>05</a:t>
            </a:r>
          </a:p>
        </p:txBody>
      </p:sp>
      <p:cxnSp>
        <p:nvCxnSpPr>
          <p:cNvPr id="9" name="Straight Connector 8"/>
          <p:cNvCxnSpPr/>
          <p:nvPr/>
        </p:nvCxnSpPr>
        <p:spPr>
          <a:xfrm flipH="1">
            <a:off x="1676400" y="5331410"/>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06557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11762072" y="802"/>
            <a:ext cx="12621928" cy="12096000"/>
          </a:xfrm>
          <a:prstGeom prst="rect">
            <a:avLst/>
          </a:prstGeom>
          <a:solidFill>
            <a:srgbClr val="0B29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2827293" y="5807619"/>
            <a:ext cx="7884306" cy="2215991"/>
          </a:xfrm>
          <a:prstGeom prst="rect">
            <a:avLst/>
          </a:prstGeom>
          <a:noFill/>
        </p:spPr>
        <p:txBody>
          <a:bodyPr wrap="square" lIns="0" tIns="0" rIns="0" bIns="0" rtlCol="0">
            <a:spAutoFit/>
          </a:bodyPr>
          <a:lstStyle/>
          <a:p>
            <a:r>
              <a:rPr lang="en-US" sz="7200" b="1" cap="all" spc="1000" dirty="0">
                <a:solidFill>
                  <a:schemeClr val="accent1"/>
                </a:solidFill>
                <a:cs typeface="Poppins SemiBold" panose="02000000000000000000" pitchFamily="2" charset="0"/>
              </a:rPr>
              <a:t>Table of contents</a:t>
            </a:r>
          </a:p>
        </p:txBody>
      </p:sp>
      <p:cxnSp>
        <p:nvCxnSpPr>
          <p:cNvPr id="4" name="Straight Connector 3"/>
          <p:cNvCxnSpPr/>
          <p:nvPr/>
        </p:nvCxnSpPr>
        <p:spPr>
          <a:xfrm flipH="1">
            <a:off x="0" y="638204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3170754" y="2914598"/>
            <a:ext cx="1770107" cy="1384995"/>
          </a:xfrm>
          <a:prstGeom prst="rect">
            <a:avLst/>
          </a:prstGeom>
          <a:noFill/>
        </p:spPr>
        <p:txBody>
          <a:bodyPr wrap="square" lIns="0" tIns="0" rIns="0" bIns="0" rtlCol="0">
            <a:spAutoFit/>
          </a:bodyPr>
          <a:lstStyle/>
          <a:p>
            <a:r>
              <a:rPr lang="en-US" sz="9000">
                <a:solidFill>
                  <a:schemeClr val="bg1"/>
                </a:solidFill>
                <a:latin typeface="+mj-lt"/>
                <a:cs typeface="Poppins SemiBold" panose="02000000000000000000" pitchFamily="2" charset="0"/>
              </a:rPr>
              <a:t>01</a:t>
            </a:r>
          </a:p>
        </p:txBody>
      </p:sp>
      <p:grpSp>
        <p:nvGrpSpPr>
          <p:cNvPr id="7" name="Group 6"/>
          <p:cNvGrpSpPr/>
          <p:nvPr/>
        </p:nvGrpSpPr>
        <p:grpSpPr>
          <a:xfrm>
            <a:off x="15663021" y="3068486"/>
            <a:ext cx="7076175" cy="1043474"/>
            <a:chOff x="15631426" y="1646238"/>
            <a:chExt cx="7076175" cy="1043474"/>
          </a:xfrm>
        </p:grpSpPr>
        <p:sp>
          <p:nvSpPr>
            <p:cNvPr id="5" name="TextBox 4"/>
            <p:cNvSpPr txBox="1"/>
            <p:nvPr/>
          </p:nvSpPr>
          <p:spPr>
            <a:xfrm>
              <a:off x="15631427" y="2223751"/>
              <a:ext cx="7076174" cy="465961"/>
            </a:xfrm>
            <a:prstGeom prst="rect">
              <a:avLst/>
            </a:prstGeom>
            <a:noFill/>
          </p:spPr>
          <p:txBody>
            <a:bodyPr wrap="square" lIns="0" tIns="0" rIns="0" bIns="0" rtlCol="0">
              <a:spAutoFit/>
            </a:bodyPr>
            <a:lstStyle/>
            <a:p>
              <a:pPr>
                <a:lnSpc>
                  <a:spcPts val="4000"/>
                </a:lnSpc>
                <a:spcAft>
                  <a:spcPts val="3600"/>
                </a:spcAft>
              </a:pPr>
              <a:r>
                <a:rPr lang="pl-PL" sz="2400" b="1" dirty="0" err="1">
                  <a:solidFill>
                    <a:schemeClr val="bg1"/>
                  </a:solidFill>
                  <a:latin typeface="+mj-lt"/>
                  <a:cs typeface="Poppins" panose="02000000000000000000" pitchFamily="2" charset="0"/>
                </a:rPr>
                <a:t>What</a:t>
              </a:r>
              <a:r>
                <a:rPr lang="pl-PL" sz="2400" b="1" dirty="0">
                  <a:solidFill>
                    <a:schemeClr val="bg1"/>
                  </a:solidFill>
                  <a:latin typeface="+mj-lt"/>
                  <a:cs typeface="Poppins" panose="02000000000000000000" pitchFamily="2" charset="0"/>
                </a:rPr>
                <a:t> </a:t>
              </a:r>
              <a:r>
                <a:rPr lang="pl-PL" sz="2400" b="1" dirty="0" err="1">
                  <a:solidFill>
                    <a:schemeClr val="bg1"/>
                  </a:solidFill>
                  <a:latin typeface="+mj-lt"/>
                  <a:cs typeface="Poppins" panose="02000000000000000000" pitchFamily="2" charset="0"/>
                </a:rPr>
                <a:t>is</a:t>
              </a:r>
              <a:r>
                <a:rPr lang="pl-PL" sz="2400" b="1" dirty="0">
                  <a:solidFill>
                    <a:schemeClr val="bg1"/>
                  </a:solidFill>
                  <a:latin typeface="+mj-lt"/>
                  <a:cs typeface="Poppins" panose="02000000000000000000" pitchFamily="2" charset="0"/>
                </a:rPr>
                <a:t> Single Cell data, and </a:t>
              </a:r>
              <a:r>
                <a:rPr lang="pl-PL" sz="2400" b="1" dirty="0" err="1">
                  <a:solidFill>
                    <a:schemeClr val="bg1"/>
                  </a:solidFill>
                  <a:latin typeface="+mj-lt"/>
                  <a:cs typeface="Poppins" panose="02000000000000000000" pitchFamily="2" charset="0"/>
                </a:rPr>
                <a:t>why</a:t>
              </a:r>
              <a:r>
                <a:rPr lang="pl-PL" sz="2400" b="1" dirty="0">
                  <a:solidFill>
                    <a:schemeClr val="bg1"/>
                  </a:solidFill>
                  <a:latin typeface="+mj-lt"/>
                  <a:cs typeface="Poppins" panose="02000000000000000000" pitchFamily="2" charset="0"/>
                </a:rPr>
                <a:t> </a:t>
              </a:r>
              <a:r>
                <a:rPr lang="pl-PL" sz="2400" b="1" dirty="0" err="1">
                  <a:solidFill>
                    <a:schemeClr val="bg1"/>
                  </a:solidFill>
                  <a:latin typeface="+mj-lt"/>
                  <a:cs typeface="Poppins" panose="02000000000000000000" pitchFamily="2" charset="0"/>
                </a:rPr>
                <a:t>is</a:t>
              </a:r>
              <a:r>
                <a:rPr lang="pl-PL" sz="2400" b="1" dirty="0">
                  <a:solidFill>
                    <a:schemeClr val="bg1"/>
                  </a:solidFill>
                  <a:latin typeface="+mj-lt"/>
                  <a:cs typeface="Poppins" panose="02000000000000000000" pitchFamily="2" charset="0"/>
                </a:rPr>
                <a:t> </a:t>
              </a:r>
              <a:r>
                <a:rPr lang="pl-PL" sz="2400" b="1" dirty="0" err="1">
                  <a:solidFill>
                    <a:schemeClr val="bg1"/>
                  </a:solidFill>
                  <a:latin typeface="+mj-lt"/>
                  <a:cs typeface="Poppins" panose="02000000000000000000" pitchFamily="2" charset="0"/>
                </a:rPr>
                <a:t>it</a:t>
              </a:r>
              <a:r>
                <a:rPr lang="pl-PL" sz="2400" b="1" dirty="0">
                  <a:solidFill>
                    <a:schemeClr val="bg1"/>
                  </a:solidFill>
                  <a:latin typeface="+mj-lt"/>
                  <a:cs typeface="Poppins" panose="02000000000000000000" pitchFamily="2" charset="0"/>
                </a:rPr>
                <a:t> </a:t>
              </a:r>
              <a:r>
                <a:rPr lang="pl-PL" sz="2400" b="1" dirty="0" err="1">
                  <a:solidFill>
                    <a:schemeClr val="bg1"/>
                  </a:solidFill>
                  <a:latin typeface="+mj-lt"/>
                  <a:cs typeface="Poppins" panose="02000000000000000000" pitchFamily="2" charset="0"/>
                </a:rPr>
                <a:t>important</a:t>
              </a:r>
              <a:r>
                <a:rPr lang="pl-PL" sz="2400" b="1" dirty="0">
                  <a:solidFill>
                    <a:schemeClr val="bg1"/>
                  </a:solidFill>
                  <a:latin typeface="+mj-lt"/>
                  <a:cs typeface="Poppins" panose="02000000000000000000" pitchFamily="2" charset="0"/>
                </a:rPr>
                <a:t>?</a:t>
              </a:r>
              <a:endParaRPr lang="en-US" sz="2400" b="1" dirty="0">
                <a:solidFill>
                  <a:schemeClr val="bg1"/>
                </a:solidFill>
                <a:latin typeface="+mj-lt"/>
                <a:cs typeface="Poppins" panose="02000000000000000000" pitchFamily="2" charset="0"/>
              </a:endParaRPr>
            </a:p>
          </p:txBody>
        </p:sp>
        <p:sp>
          <p:nvSpPr>
            <p:cNvPr id="14" name="TextBox 13"/>
            <p:cNvSpPr txBox="1"/>
            <p:nvPr/>
          </p:nvSpPr>
          <p:spPr>
            <a:xfrm>
              <a:off x="15631426" y="1646238"/>
              <a:ext cx="7076174" cy="553998"/>
            </a:xfrm>
            <a:prstGeom prst="rect">
              <a:avLst/>
            </a:prstGeom>
            <a:noFill/>
          </p:spPr>
          <p:txBody>
            <a:bodyPr wrap="square" lIns="0" tIns="0" rIns="0" bIns="0" rtlCol="0">
              <a:spAutoFit/>
            </a:bodyPr>
            <a:lstStyle/>
            <a:p>
              <a:r>
                <a:rPr lang="en-US" b="1">
                  <a:solidFill>
                    <a:schemeClr val="bg1"/>
                  </a:solidFill>
                  <a:cs typeface="Poppins SemiBold" panose="02000000000000000000" pitchFamily="2" charset="0"/>
                </a:rPr>
                <a:t>Introduction</a:t>
              </a:r>
            </a:p>
          </p:txBody>
        </p:sp>
      </p:grpSp>
      <p:sp>
        <p:nvSpPr>
          <p:cNvPr id="22" name="TextBox 21"/>
          <p:cNvSpPr txBox="1"/>
          <p:nvPr/>
        </p:nvSpPr>
        <p:spPr>
          <a:xfrm>
            <a:off x="13170754" y="4859855"/>
            <a:ext cx="1770107" cy="1384995"/>
          </a:xfrm>
          <a:prstGeom prst="rect">
            <a:avLst/>
          </a:prstGeom>
          <a:noFill/>
        </p:spPr>
        <p:txBody>
          <a:bodyPr wrap="square" lIns="0" tIns="0" rIns="0" bIns="0" rtlCol="0">
            <a:spAutoFit/>
          </a:bodyPr>
          <a:lstStyle/>
          <a:p>
            <a:r>
              <a:rPr lang="en-US" sz="9000">
                <a:solidFill>
                  <a:schemeClr val="bg1"/>
                </a:solidFill>
                <a:latin typeface="+mj-lt"/>
                <a:cs typeface="Poppins SemiBold" panose="02000000000000000000" pitchFamily="2" charset="0"/>
              </a:rPr>
              <a:t>02</a:t>
            </a:r>
          </a:p>
        </p:txBody>
      </p:sp>
      <p:grpSp>
        <p:nvGrpSpPr>
          <p:cNvPr id="8" name="Group 7"/>
          <p:cNvGrpSpPr/>
          <p:nvPr/>
        </p:nvGrpSpPr>
        <p:grpSpPr>
          <a:xfrm>
            <a:off x="15663021" y="5013743"/>
            <a:ext cx="7099621" cy="1043474"/>
            <a:chOff x="15631426" y="4585210"/>
            <a:chExt cx="7099621" cy="1043474"/>
          </a:xfrm>
        </p:grpSpPr>
        <p:sp>
          <p:nvSpPr>
            <p:cNvPr id="19" name="TextBox 18"/>
            <p:cNvSpPr txBox="1"/>
            <p:nvPr/>
          </p:nvSpPr>
          <p:spPr>
            <a:xfrm>
              <a:off x="15654873" y="5162723"/>
              <a:ext cx="7076174" cy="465961"/>
            </a:xfrm>
            <a:prstGeom prst="rect">
              <a:avLst/>
            </a:prstGeom>
            <a:noFill/>
          </p:spPr>
          <p:txBody>
            <a:bodyPr wrap="square" lIns="0" tIns="0" rIns="0" bIns="0" rtlCol="0">
              <a:spAutoFit/>
            </a:bodyPr>
            <a:lstStyle/>
            <a:p>
              <a:pPr>
                <a:lnSpc>
                  <a:spcPts val="4000"/>
                </a:lnSpc>
                <a:spcAft>
                  <a:spcPts val="3600"/>
                </a:spcAft>
              </a:pPr>
              <a:r>
                <a:rPr lang="pl-PL" sz="2400" dirty="0" err="1">
                  <a:solidFill>
                    <a:schemeClr val="bg1"/>
                  </a:solidFill>
                  <a:latin typeface="+mj-lt"/>
                  <a:cs typeface="Poppins" panose="02000000000000000000" pitchFamily="2" charset="0"/>
                </a:rPr>
                <a:t>Why</a:t>
              </a:r>
              <a:r>
                <a:rPr lang="pl-PL" sz="2400" dirty="0">
                  <a:solidFill>
                    <a:schemeClr val="bg1"/>
                  </a:solidFill>
                  <a:latin typeface="+mj-lt"/>
                  <a:cs typeface="Poppins" panose="02000000000000000000" pitchFamily="2" charset="0"/>
                </a:rPr>
                <a:t> </a:t>
              </a:r>
              <a:r>
                <a:rPr lang="pl-PL" sz="2400" dirty="0" err="1">
                  <a:solidFill>
                    <a:schemeClr val="bg1"/>
                  </a:solidFill>
                  <a:latin typeface="+mj-lt"/>
                  <a:cs typeface="Poppins" panose="02000000000000000000" pitchFamily="2" charset="0"/>
                </a:rPr>
                <a:t>this</a:t>
              </a:r>
              <a:r>
                <a:rPr lang="pl-PL" sz="2400" dirty="0">
                  <a:solidFill>
                    <a:schemeClr val="bg1"/>
                  </a:solidFill>
                  <a:latin typeface="+mj-lt"/>
                  <a:cs typeface="Poppins" panose="02000000000000000000" pitchFamily="2" charset="0"/>
                </a:rPr>
                <a:t> </a:t>
              </a:r>
              <a:r>
                <a:rPr lang="pl-PL" sz="2400" dirty="0" err="1">
                  <a:solidFill>
                    <a:schemeClr val="bg1"/>
                  </a:solidFill>
                  <a:latin typeface="+mj-lt"/>
                  <a:cs typeface="Poppins" panose="02000000000000000000" pitchFamily="2" charset="0"/>
                </a:rPr>
                <a:t>topic</a:t>
              </a:r>
              <a:r>
                <a:rPr lang="pl-PL" sz="2400" dirty="0">
                  <a:solidFill>
                    <a:schemeClr val="bg1"/>
                  </a:solidFill>
                  <a:latin typeface="+mj-lt"/>
                  <a:cs typeface="Poppins" panose="02000000000000000000" pitchFamily="2" charset="0"/>
                </a:rPr>
                <a:t> was </a:t>
              </a:r>
              <a:r>
                <a:rPr lang="pl-PL" sz="2400" dirty="0" err="1">
                  <a:solidFill>
                    <a:schemeClr val="bg1"/>
                  </a:solidFill>
                  <a:latin typeface="+mj-lt"/>
                  <a:cs typeface="Poppins" panose="02000000000000000000" pitchFamily="2" charset="0"/>
                </a:rPr>
                <a:t>selected</a:t>
              </a:r>
              <a:r>
                <a:rPr lang="pl-PL" sz="2400" dirty="0">
                  <a:solidFill>
                    <a:schemeClr val="bg1"/>
                  </a:solidFill>
                  <a:latin typeface="+mj-lt"/>
                  <a:cs typeface="Poppins" panose="02000000000000000000" pitchFamily="2" charset="0"/>
                </a:rPr>
                <a:t>?</a:t>
              </a:r>
              <a:endParaRPr lang="en-US" sz="2400" dirty="0">
                <a:solidFill>
                  <a:schemeClr val="bg1"/>
                </a:solidFill>
                <a:latin typeface="+mj-lt"/>
                <a:cs typeface="Poppins" panose="02000000000000000000" pitchFamily="2" charset="0"/>
              </a:endParaRPr>
            </a:p>
          </p:txBody>
        </p:sp>
        <p:sp>
          <p:nvSpPr>
            <p:cNvPr id="25" name="TextBox 24"/>
            <p:cNvSpPr txBox="1"/>
            <p:nvPr/>
          </p:nvSpPr>
          <p:spPr>
            <a:xfrm>
              <a:off x="15631426" y="4585210"/>
              <a:ext cx="7076174" cy="553998"/>
            </a:xfrm>
            <a:prstGeom prst="rect">
              <a:avLst/>
            </a:prstGeom>
            <a:noFill/>
          </p:spPr>
          <p:txBody>
            <a:bodyPr wrap="square" lIns="0" tIns="0" rIns="0" bIns="0" rtlCol="0">
              <a:spAutoFit/>
            </a:bodyPr>
            <a:lstStyle/>
            <a:p>
              <a:r>
                <a:rPr lang="en-US" b="1">
                  <a:solidFill>
                    <a:schemeClr val="bg1"/>
                  </a:solidFill>
                  <a:cs typeface="Poppins SemiBold" panose="02000000000000000000" pitchFamily="2" charset="0"/>
                </a:rPr>
                <a:t>Research background and motivation</a:t>
              </a:r>
            </a:p>
          </p:txBody>
        </p:sp>
      </p:grpSp>
      <p:sp>
        <p:nvSpPr>
          <p:cNvPr id="28" name="TextBox 27"/>
          <p:cNvSpPr txBox="1"/>
          <p:nvPr/>
        </p:nvSpPr>
        <p:spPr>
          <a:xfrm>
            <a:off x="13170754" y="6805112"/>
            <a:ext cx="1770107" cy="1384995"/>
          </a:xfrm>
          <a:prstGeom prst="rect">
            <a:avLst/>
          </a:prstGeom>
          <a:noFill/>
        </p:spPr>
        <p:txBody>
          <a:bodyPr wrap="square" lIns="0" tIns="0" rIns="0" bIns="0" rtlCol="0">
            <a:spAutoFit/>
          </a:bodyPr>
          <a:lstStyle/>
          <a:p>
            <a:r>
              <a:rPr lang="en-US" sz="9000" dirty="0">
                <a:solidFill>
                  <a:schemeClr val="bg1"/>
                </a:solidFill>
                <a:latin typeface="+mj-lt"/>
                <a:cs typeface="Poppins SemiBold" panose="02000000000000000000" pitchFamily="2" charset="0"/>
              </a:rPr>
              <a:t>03</a:t>
            </a:r>
          </a:p>
        </p:txBody>
      </p:sp>
      <p:grpSp>
        <p:nvGrpSpPr>
          <p:cNvPr id="11" name="Group 10"/>
          <p:cNvGrpSpPr/>
          <p:nvPr/>
        </p:nvGrpSpPr>
        <p:grpSpPr>
          <a:xfrm>
            <a:off x="15663021" y="6959000"/>
            <a:ext cx="7076175" cy="1043474"/>
            <a:chOff x="15631426" y="7524182"/>
            <a:chExt cx="7076175" cy="1043474"/>
          </a:xfrm>
        </p:grpSpPr>
        <p:sp>
          <p:nvSpPr>
            <p:cNvPr id="27" name="TextBox 26"/>
            <p:cNvSpPr txBox="1"/>
            <p:nvPr/>
          </p:nvSpPr>
          <p:spPr>
            <a:xfrm>
              <a:off x="15631427" y="8101695"/>
              <a:ext cx="7076174" cy="465961"/>
            </a:xfrm>
            <a:prstGeom prst="rect">
              <a:avLst/>
            </a:prstGeom>
            <a:noFill/>
          </p:spPr>
          <p:txBody>
            <a:bodyPr wrap="square" lIns="0" tIns="0" rIns="0" bIns="0" rtlCol="0">
              <a:spAutoFit/>
            </a:bodyPr>
            <a:lstStyle/>
            <a:p>
              <a:pPr>
                <a:lnSpc>
                  <a:spcPts val="4000"/>
                </a:lnSpc>
                <a:spcAft>
                  <a:spcPts val="3600"/>
                </a:spcAft>
              </a:pPr>
              <a:r>
                <a:rPr lang="pl-PL" sz="2400" dirty="0">
                  <a:solidFill>
                    <a:schemeClr val="bg1"/>
                  </a:solidFill>
                  <a:cs typeface="Poppins" panose="02000000000000000000" pitchFamily="2" charset="0"/>
                </a:rPr>
                <a:t>How </a:t>
              </a:r>
              <a:r>
                <a:rPr lang="pl-PL" sz="2400" dirty="0" err="1">
                  <a:solidFill>
                    <a:schemeClr val="bg1"/>
                  </a:solidFill>
                  <a:cs typeface="Poppins" panose="02000000000000000000" pitchFamily="2" charset="0"/>
                </a:rPr>
                <a:t>did</a:t>
              </a:r>
              <a:r>
                <a:rPr lang="pl-PL" sz="2400" dirty="0">
                  <a:solidFill>
                    <a:schemeClr val="bg1"/>
                  </a:solidFill>
                  <a:cs typeface="Poppins" panose="02000000000000000000" pitchFamily="2" charset="0"/>
                </a:rPr>
                <a:t> I </a:t>
              </a:r>
              <a:r>
                <a:rPr lang="pl-PL" sz="2400" dirty="0" err="1">
                  <a:solidFill>
                    <a:schemeClr val="bg1"/>
                  </a:solidFill>
                  <a:cs typeface="Poppins" panose="02000000000000000000" pitchFamily="2" charset="0"/>
                </a:rPr>
                <a:t>approach</a:t>
              </a:r>
              <a:r>
                <a:rPr lang="pl-PL" sz="2400" dirty="0">
                  <a:solidFill>
                    <a:schemeClr val="bg1"/>
                  </a:solidFill>
                  <a:cs typeface="Poppins" panose="02000000000000000000" pitchFamily="2" charset="0"/>
                </a:rPr>
                <a:t> </a:t>
              </a:r>
              <a:r>
                <a:rPr lang="pl-PL" sz="2400" dirty="0" err="1">
                  <a:solidFill>
                    <a:schemeClr val="bg1"/>
                  </a:solidFill>
                  <a:cs typeface="Poppins" panose="02000000000000000000" pitchFamily="2" charset="0"/>
                </a:rPr>
                <a:t>analysis</a:t>
              </a:r>
              <a:r>
                <a:rPr lang="pl-PL" sz="2400" dirty="0">
                  <a:solidFill>
                    <a:schemeClr val="bg1"/>
                  </a:solidFill>
                  <a:cs typeface="Poppins" panose="02000000000000000000" pitchFamily="2" charset="0"/>
                </a:rPr>
                <a:t> of Single Cell data?</a:t>
              </a:r>
              <a:endParaRPr lang="en-US" sz="2400" dirty="0">
                <a:solidFill>
                  <a:schemeClr val="bg1"/>
                </a:solidFill>
                <a:cs typeface="Poppins" panose="02000000000000000000" pitchFamily="2" charset="0"/>
              </a:endParaRPr>
            </a:p>
          </p:txBody>
        </p:sp>
        <p:sp>
          <p:nvSpPr>
            <p:cNvPr id="29" name="TextBox 28"/>
            <p:cNvSpPr txBox="1"/>
            <p:nvPr/>
          </p:nvSpPr>
          <p:spPr>
            <a:xfrm>
              <a:off x="15631426" y="7524182"/>
              <a:ext cx="7076174" cy="553998"/>
            </a:xfrm>
            <a:prstGeom prst="rect">
              <a:avLst/>
            </a:prstGeom>
            <a:noFill/>
          </p:spPr>
          <p:txBody>
            <a:bodyPr wrap="square" lIns="0" tIns="0" rIns="0" bIns="0" rtlCol="0">
              <a:spAutoFit/>
            </a:bodyPr>
            <a:lstStyle/>
            <a:p>
              <a:r>
                <a:rPr lang="en-US" b="1" dirty="0">
                  <a:solidFill>
                    <a:schemeClr val="bg1"/>
                  </a:solidFill>
                  <a:cs typeface="Poppins SemiBold" panose="02000000000000000000" pitchFamily="2" charset="0"/>
                </a:rPr>
                <a:t>Workflow methodology</a:t>
              </a:r>
            </a:p>
          </p:txBody>
        </p:sp>
      </p:grpSp>
      <p:sp>
        <p:nvSpPr>
          <p:cNvPr id="21" name="TextBox 20">
            <a:extLst>
              <a:ext uri="{FF2B5EF4-FFF2-40B4-BE49-F238E27FC236}">
                <a16:creationId xmlns:a16="http://schemas.microsoft.com/office/drawing/2014/main" id="{6A823D98-CBAA-6E8E-713F-0E3512A9E5E4}"/>
              </a:ext>
            </a:extLst>
          </p:cNvPr>
          <p:cNvSpPr txBox="1"/>
          <p:nvPr/>
        </p:nvSpPr>
        <p:spPr>
          <a:xfrm>
            <a:off x="13170752" y="8750369"/>
            <a:ext cx="1770107" cy="1384995"/>
          </a:xfrm>
          <a:prstGeom prst="rect">
            <a:avLst/>
          </a:prstGeom>
          <a:noFill/>
        </p:spPr>
        <p:txBody>
          <a:bodyPr wrap="square" lIns="0" tIns="0" rIns="0" bIns="0" rtlCol="0">
            <a:spAutoFit/>
          </a:bodyPr>
          <a:lstStyle/>
          <a:p>
            <a:r>
              <a:rPr lang="en-US" sz="9000" dirty="0">
                <a:solidFill>
                  <a:schemeClr val="bg1"/>
                </a:solidFill>
                <a:latin typeface="+mj-lt"/>
                <a:cs typeface="Poppins SemiBold" panose="02000000000000000000" pitchFamily="2" charset="0"/>
              </a:rPr>
              <a:t>04</a:t>
            </a:r>
          </a:p>
        </p:txBody>
      </p:sp>
      <p:grpSp>
        <p:nvGrpSpPr>
          <p:cNvPr id="23" name="Group 22">
            <a:extLst>
              <a:ext uri="{FF2B5EF4-FFF2-40B4-BE49-F238E27FC236}">
                <a16:creationId xmlns:a16="http://schemas.microsoft.com/office/drawing/2014/main" id="{CC4A4271-710D-2001-2B62-36EE5A90078A}"/>
              </a:ext>
            </a:extLst>
          </p:cNvPr>
          <p:cNvGrpSpPr/>
          <p:nvPr/>
        </p:nvGrpSpPr>
        <p:grpSpPr>
          <a:xfrm>
            <a:off x="15663018" y="8904257"/>
            <a:ext cx="7076175" cy="1043474"/>
            <a:chOff x="15631426" y="7524182"/>
            <a:chExt cx="7076175" cy="1043474"/>
          </a:xfrm>
        </p:grpSpPr>
        <p:sp>
          <p:nvSpPr>
            <p:cNvPr id="24" name="TextBox 23">
              <a:extLst>
                <a:ext uri="{FF2B5EF4-FFF2-40B4-BE49-F238E27FC236}">
                  <a16:creationId xmlns:a16="http://schemas.microsoft.com/office/drawing/2014/main" id="{65BDBDCF-7796-A388-EAFB-F9B7CE69A28D}"/>
                </a:ext>
              </a:extLst>
            </p:cNvPr>
            <p:cNvSpPr txBox="1"/>
            <p:nvPr/>
          </p:nvSpPr>
          <p:spPr>
            <a:xfrm>
              <a:off x="15631427" y="8101695"/>
              <a:ext cx="7076174" cy="465961"/>
            </a:xfrm>
            <a:prstGeom prst="rect">
              <a:avLst/>
            </a:prstGeom>
            <a:noFill/>
          </p:spPr>
          <p:txBody>
            <a:bodyPr wrap="square" lIns="0" tIns="0" rIns="0" bIns="0" rtlCol="0">
              <a:spAutoFit/>
            </a:bodyPr>
            <a:lstStyle/>
            <a:p>
              <a:pPr>
                <a:lnSpc>
                  <a:spcPts val="4000"/>
                </a:lnSpc>
                <a:spcAft>
                  <a:spcPts val="3600"/>
                </a:spcAft>
              </a:pPr>
              <a:r>
                <a:rPr lang="en-US" sz="2400" dirty="0">
                  <a:solidFill>
                    <a:schemeClr val="bg1"/>
                  </a:solidFill>
                  <a:cs typeface="Poppins" panose="02000000000000000000" pitchFamily="2" charset="0"/>
                </a:rPr>
                <a:t>What can be concluded from the analysis?</a:t>
              </a:r>
            </a:p>
          </p:txBody>
        </p:sp>
        <p:sp>
          <p:nvSpPr>
            <p:cNvPr id="26" name="TextBox 25">
              <a:extLst>
                <a:ext uri="{FF2B5EF4-FFF2-40B4-BE49-F238E27FC236}">
                  <a16:creationId xmlns:a16="http://schemas.microsoft.com/office/drawing/2014/main" id="{74FADD7D-CA64-44E9-9CB2-ACC78F2D709B}"/>
                </a:ext>
              </a:extLst>
            </p:cNvPr>
            <p:cNvSpPr txBox="1"/>
            <p:nvPr/>
          </p:nvSpPr>
          <p:spPr>
            <a:xfrm>
              <a:off x="15631426" y="7524182"/>
              <a:ext cx="7076174" cy="553998"/>
            </a:xfrm>
            <a:prstGeom prst="rect">
              <a:avLst/>
            </a:prstGeom>
            <a:noFill/>
          </p:spPr>
          <p:txBody>
            <a:bodyPr wrap="square" lIns="0" tIns="0" rIns="0" bIns="0" rtlCol="0">
              <a:spAutoFit/>
            </a:bodyPr>
            <a:lstStyle/>
            <a:p>
              <a:r>
                <a:rPr lang="en-US" b="1" dirty="0">
                  <a:solidFill>
                    <a:schemeClr val="bg1"/>
                  </a:solidFill>
                  <a:cs typeface="Poppins SemiBold" panose="02000000000000000000" pitchFamily="2" charset="0"/>
                </a:rPr>
                <a:t>Results Discussion</a:t>
              </a:r>
            </a:p>
          </p:txBody>
        </p:sp>
      </p:grpSp>
    </p:spTree>
    <p:extLst>
      <p:ext uri="{BB962C8B-B14F-4D97-AF65-F5344CB8AC3E}">
        <p14:creationId xmlns:p14="http://schemas.microsoft.com/office/powerpoint/2010/main" val="30830043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76400" y="1646238"/>
            <a:ext cx="12204700" cy="9021762"/>
          </a:xfrm>
          <a:prstGeom prst="rect">
            <a:avLst/>
          </a:prstGeom>
          <a:solidFill>
            <a:srgbClr val="0B294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503693" y="4756988"/>
            <a:ext cx="8310609" cy="1107996"/>
          </a:xfrm>
          <a:prstGeom prst="rect">
            <a:avLst/>
          </a:prstGeom>
          <a:noFill/>
        </p:spPr>
        <p:txBody>
          <a:bodyPr wrap="square" lIns="0" tIns="0" rIns="0" bIns="0" rtlCol="0">
            <a:spAutoFit/>
          </a:bodyPr>
          <a:lstStyle/>
          <a:p>
            <a:r>
              <a:rPr lang="en-US" sz="7200" b="1">
                <a:solidFill>
                  <a:schemeClr val="bg1"/>
                </a:solidFill>
                <a:cs typeface="Poppins SemiBold" panose="02000000000000000000" pitchFamily="2" charset="0"/>
              </a:rPr>
              <a:t>Introduction</a:t>
            </a:r>
          </a:p>
        </p:txBody>
      </p:sp>
      <p:sp>
        <p:nvSpPr>
          <p:cNvPr id="8" name="TextBox 7"/>
          <p:cNvSpPr txBox="1"/>
          <p:nvPr/>
        </p:nvSpPr>
        <p:spPr>
          <a:xfrm>
            <a:off x="4503693" y="3843604"/>
            <a:ext cx="7066007" cy="461665"/>
          </a:xfrm>
          <a:prstGeom prst="rect">
            <a:avLst/>
          </a:prstGeom>
          <a:noFill/>
        </p:spPr>
        <p:txBody>
          <a:bodyPr wrap="square" lIns="0" tIns="0" rIns="0" bIns="0" rtlCol="0">
            <a:spAutoFit/>
          </a:bodyPr>
          <a:lstStyle/>
          <a:p>
            <a:r>
              <a:rPr lang="en-US" sz="3000" b="1" cap="all" spc="600">
                <a:solidFill>
                  <a:schemeClr val="bg1"/>
                </a:solidFill>
                <a:cs typeface="Poppins SemiBold" panose="02000000000000000000" pitchFamily="2" charset="0"/>
              </a:rPr>
              <a:t>01</a:t>
            </a:r>
          </a:p>
        </p:txBody>
      </p:sp>
      <p:cxnSp>
        <p:nvCxnSpPr>
          <p:cNvPr id="9" name="Straight Connector 8"/>
          <p:cNvCxnSpPr/>
          <p:nvPr/>
        </p:nvCxnSpPr>
        <p:spPr>
          <a:xfrm flipH="1">
            <a:off x="1676400" y="5331410"/>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503693" y="5864984"/>
            <a:ext cx="7066007" cy="465961"/>
          </a:xfrm>
          <a:prstGeom prst="rect">
            <a:avLst/>
          </a:prstGeom>
          <a:noFill/>
        </p:spPr>
        <p:txBody>
          <a:bodyPr wrap="square" lIns="0" tIns="0" rIns="0" bIns="0" rtlCol="0">
            <a:spAutoFit/>
          </a:bodyPr>
          <a:lstStyle/>
          <a:p>
            <a:pPr>
              <a:lnSpc>
                <a:spcPts val="4000"/>
              </a:lnSpc>
              <a:spcAft>
                <a:spcPts val="3600"/>
              </a:spcAft>
            </a:pPr>
            <a:r>
              <a:rPr lang="en-US" sz="2400" b="1" dirty="0">
                <a:solidFill>
                  <a:schemeClr val="bg1"/>
                </a:solidFill>
                <a:cs typeface="Poppins" panose="02000000000000000000" pitchFamily="2" charset="0"/>
              </a:rPr>
              <a:t>What is Single Cell data, and why is it important?</a:t>
            </a:r>
          </a:p>
        </p:txBody>
      </p:sp>
    </p:spTree>
    <p:extLst>
      <p:ext uri="{BB962C8B-B14F-4D97-AF65-F5344CB8AC3E}">
        <p14:creationId xmlns:p14="http://schemas.microsoft.com/office/powerpoint/2010/main" val="76130019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827292" y="2561209"/>
            <a:ext cx="7739107" cy="1107996"/>
          </a:xfrm>
          <a:prstGeom prst="rect">
            <a:avLst/>
          </a:prstGeom>
          <a:noFill/>
        </p:spPr>
        <p:txBody>
          <a:bodyPr wrap="square" lIns="0" tIns="0" rIns="0" bIns="0" rtlCol="0">
            <a:spAutoFit/>
          </a:bodyPr>
          <a:lstStyle/>
          <a:p>
            <a:r>
              <a:rPr lang="en-US" sz="7200" b="1">
                <a:solidFill>
                  <a:schemeClr val="accent1"/>
                </a:solidFill>
                <a:cs typeface="Poppins SemiBold" panose="02000000000000000000" pitchFamily="2" charset="0"/>
              </a:rPr>
              <a:t>Single Cell RNA-seq</a:t>
            </a:r>
          </a:p>
        </p:txBody>
      </p:sp>
      <p:sp>
        <p:nvSpPr>
          <p:cNvPr id="7" name="TextBox 6"/>
          <p:cNvSpPr txBox="1"/>
          <p:nvPr/>
        </p:nvSpPr>
        <p:spPr>
          <a:xfrm>
            <a:off x="2827293" y="1647825"/>
            <a:ext cx="6961600" cy="461665"/>
          </a:xfrm>
          <a:prstGeom prst="rect">
            <a:avLst/>
          </a:prstGeom>
          <a:noFill/>
        </p:spPr>
        <p:txBody>
          <a:bodyPr wrap="square" lIns="0" tIns="0" rIns="0" bIns="0" rtlCol="0">
            <a:spAutoFit/>
          </a:bodyPr>
          <a:lstStyle/>
          <a:p>
            <a:r>
              <a:rPr lang="en-US" sz="3000" b="1" cap="all" spc="600">
                <a:solidFill>
                  <a:schemeClr val="accent1"/>
                </a:solidFill>
                <a:cs typeface="Poppins SemiBold" panose="02000000000000000000" pitchFamily="2" charset="0"/>
              </a:rPr>
              <a:t>01 - Introduction</a:t>
            </a:r>
          </a:p>
        </p:txBody>
      </p:sp>
      <p:cxnSp>
        <p:nvCxnSpPr>
          <p:cNvPr id="8" name="Straight Connector 7"/>
          <p:cNvCxnSpPr/>
          <p:nvPr/>
        </p:nvCxnSpPr>
        <p:spPr>
          <a:xfrm flipH="1">
            <a:off x="0" y="313563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A6013479-1979-BC44-ACE1-0E901045E79B}"/>
              </a:ext>
            </a:extLst>
          </p:cNvPr>
          <p:cNvGrpSpPr/>
          <p:nvPr/>
        </p:nvGrpSpPr>
        <p:grpSpPr>
          <a:xfrm>
            <a:off x="11008634" y="1647825"/>
            <a:ext cx="12140124" cy="10009424"/>
            <a:chOff x="11008634" y="1647825"/>
            <a:chExt cx="12140124" cy="10009424"/>
          </a:xfrm>
        </p:grpSpPr>
        <p:pic>
          <p:nvPicPr>
            <p:cNvPr id="1026" name="Picture 2">
              <a:extLst>
                <a:ext uri="{FF2B5EF4-FFF2-40B4-BE49-F238E27FC236}">
                  <a16:creationId xmlns:a16="http://schemas.microsoft.com/office/drawing/2014/main" id="{3E118FF1-1425-D94F-9244-9BA11EC8D8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08634" y="1647825"/>
              <a:ext cx="12140124" cy="9178427"/>
            </a:xfrm>
            <a:prstGeom prst="rect">
              <a:avLst/>
            </a:prstGeom>
            <a:noFill/>
            <a:ln>
              <a:solidFill>
                <a:schemeClr val="accent1">
                  <a:shade val="50000"/>
                </a:schemeClr>
              </a:solidFill>
            </a:ln>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8F00195-51BE-5E43-A0DC-67BAF76C3372}"/>
                </a:ext>
              </a:extLst>
            </p:cNvPr>
            <p:cNvSpPr txBox="1"/>
            <p:nvPr/>
          </p:nvSpPr>
          <p:spPr>
            <a:xfrm>
              <a:off x="11008634" y="10826252"/>
              <a:ext cx="12140124" cy="830997"/>
            </a:xfrm>
            <a:prstGeom prst="rect">
              <a:avLst/>
            </a:prstGeom>
            <a:noFill/>
            <a:ln>
              <a:noFill/>
            </a:ln>
          </p:spPr>
          <p:txBody>
            <a:bodyPr wrap="square" rtlCol="0">
              <a:spAutoFit/>
            </a:bodyPr>
            <a:lstStyle/>
            <a:p>
              <a:pPr algn="ctr"/>
              <a:r>
                <a:rPr lang="en-GB" sz="1600" dirty="0"/>
                <a:t>Stephanie Hicks</a:t>
              </a:r>
              <a:br>
                <a:rPr lang="en-GB" sz="1600" dirty="0"/>
              </a:br>
              <a:r>
                <a:rPr lang="en-GB" sz="1600" i="1" dirty="0"/>
                <a:t>Welcome to the World of Single-Cell RNA-Sequencing</a:t>
              </a:r>
              <a:br>
                <a:rPr lang="en-GB" sz="1600" dirty="0"/>
              </a:br>
              <a:r>
                <a:rPr lang="en-GB" sz="1600" dirty="0">
                  <a:hlinkClick r:id="rId4"/>
                </a:rPr>
                <a:t>https://speakerdeck.com/stephaniehicks/welcome-to-the-world-of-single-cell-rna-sequencing?slide=3</a:t>
              </a:r>
              <a:endParaRPr lang="en-US" sz="1600" dirty="0"/>
            </a:p>
          </p:txBody>
        </p:sp>
      </p:grpSp>
      <p:sp>
        <p:nvSpPr>
          <p:cNvPr id="10" name="TextBox 9">
            <a:extLst>
              <a:ext uri="{FF2B5EF4-FFF2-40B4-BE49-F238E27FC236}">
                <a16:creationId xmlns:a16="http://schemas.microsoft.com/office/drawing/2014/main" id="{BD529D3D-83A8-4F48-A7AF-498A16C1F492}"/>
              </a:ext>
            </a:extLst>
          </p:cNvPr>
          <p:cNvSpPr txBox="1"/>
          <p:nvPr/>
        </p:nvSpPr>
        <p:spPr>
          <a:xfrm>
            <a:off x="2827293" y="4281055"/>
            <a:ext cx="7739106" cy="5632311"/>
          </a:xfrm>
          <a:prstGeom prst="rect">
            <a:avLst/>
          </a:prstGeom>
          <a:noFill/>
        </p:spPr>
        <p:txBody>
          <a:bodyPr wrap="square" rtlCol="0">
            <a:spAutoFit/>
          </a:bodyPr>
          <a:lstStyle/>
          <a:p>
            <a:pPr marL="571500" indent="-571500">
              <a:buFont typeface="Arial" panose="020B0604020202020204" pitchFamily="34" charset="0"/>
              <a:buChar char="•"/>
            </a:pPr>
            <a:r>
              <a:rPr lang="en-GB" b="1" dirty="0"/>
              <a:t>RNA sequencing (RNA-</a:t>
            </a:r>
            <a:r>
              <a:rPr lang="en-GB" b="1" dirty="0" err="1"/>
              <a:t>seq</a:t>
            </a:r>
            <a:r>
              <a:rPr lang="en-GB" b="1" dirty="0"/>
              <a:t>) </a:t>
            </a:r>
            <a:r>
              <a:rPr lang="en-GB" dirty="0"/>
              <a:t>- genomic approach for the detection and quantitative analysis of messenger RNA molecules in a biological sample and is useful for studying cellular responses. </a:t>
            </a:r>
          </a:p>
          <a:p>
            <a:pPr marL="571500" indent="-571500">
              <a:buFont typeface="Arial" panose="020B0604020202020204" pitchFamily="34" charset="0"/>
              <a:buChar char="•"/>
            </a:pPr>
            <a:r>
              <a:rPr lang="en-US" b="1" dirty="0">
                <a:cs typeface="Poppins" panose="02000000000000000000" pitchFamily="2" charset="0"/>
              </a:rPr>
              <a:t>Single Cell RNA sequencing (</a:t>
            </a:r>
            <a:r>
              <a:rPr lang="en-US" b="1" dirty="0" err="1">
                <a:cs typeface="Poppins" panose="02000000000000000000" pitchFamily="2" charset="0"/>
              </a:rPr>
              <a:t>scRNA</a:t>
            </a:r>
            <a:r>
              <a:rPr lang="en-US" b="1" dirty="0">
                <a:cs typeface="Poppins" panose="02000000000000000000" pitchFamily="2" charset="0"/>
              </a:rPr>
              <a:t>-seq)</a:t>
            </a:r>
            <a:r>
              <a:rPr lang="en-US" dirty="0">
                <a:cs typeface="Poppins" panose="02000000000000000000" pitchFamily="2" charset="0"/>
              </a:rPr>
              <a:t> - cell are sorted then RNA-seq is performed on specific cell types separately.</a:t>
            </a:r>
          </a:p>
        </p:txBody>
      </p:sp>
    </p:spTree>
    <p:extLst>
      <p:ext uri="{BB962C8B-B14F-4D97-AF65-F5344CB8AC3E}">
        <p14:creationId xmlns:p14="http://schemas.microsoft.com/office/powerpoint/2010/main" val="28438549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827291" y="2561209"/>
            <a:ext cx="15929059" cy="1107996"/>
          </a:xfrm>
          <a:prstGeom prst="rect">
            <a:avLst/>
          </a:prstGeom>
          <a:noFill/>
        </p:spPr>
        <p:txBody>
          <a:bodyPr wrap="square" lIns="0" tIns="0" rIns="0" bIns="0" rtlCol="0">
            <a:spAutoFit/>
          </a:bodyPr>
          <a:lstStyle/>
          <a:p>
            <a:r>
              <a:rPr lang="en-US" sz="7200" b="1" dirty="0">
                <a:solidFill>
                  <a:schemeClr val="accent1"/>
                </a:solidFill>
                <a:cs typeface="Poppins SemiBold" panose="02000000000000000000" pitchFamily="2" charset="0"/>
              </a:rPr>
              <a:t>Why we need Single Cell RNA-seq?</a:t>
            </a:r>
          </a:p>
        </p:txBody>
      </p:sp>
      <p:sp>
        <p:nvSpPr>
          <p:cNvPr id="7" name="TextBox 6"/>
          <p:cNvSpPr txBox="1"/>
          <p:nvPr/>
        </p:nvSpPr>
        <p:spPr>
          <a:xfrm>
            <a:off x="2827293" y="1647825"/>
            <a:ext cx="6961600" cy="461665"/>
          </a:xfrm>
          <a:prstGeom prst="rect">
            <a:avLst/>
          </a:prstGeom>
          <a:noFill/>
        </p:spPr>
        <p:txBody>
          <a:bodyPr wrap="square" lIns="0" tIns="0" rIns="0" bIns="0" rtlCol="0">
            <a:spAutoFit/>
          </a:bodyPr>
          <a:lstStyle/>
          <a:p>
            <a:r>
              <a:rPr lang="en-US" sz="3000" b="1" cap="all" spc="600">
                <a:solidFill>
                  <a:schemeClr val="accent1"/>
                </a:solidFill>
                <a:cs typeface="Poppins SemiBold" panose="02000000000000000000" pitchFamily="2" charset="0"/>
              </a:rPr>
              <a:t>01 - Introduction</a:t>
            </a:r>
          </a:p>
        </p:txBody>
      </p:sp>
      <p:cxnSp>
        <p:nvCxnSpPr>
          <p:cNvPr id="8" name="Straight Connector 7"/>
          <p:cNvCxnSpPr/>
          <p:nvPr/>
        </p:nvCxnSpPr>
        <p:spPr>
          <a:xfrm flipH="1">
            <a:off x="0" y="313563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D529D3D-83A8-4F48-A7AF-498A16C1F492}"/>
              </a:ext>
            </a:extLst>
          </p:cNvPr>
          <p:cNvSpPr txBox="1"/>
          <p:nvPr/>
        </p:nvSpPr>
        <p:spPr>
          <a:xfrm>
            <a:off x="2827293" y="4281055"/>
            <a:ext cx="10219634" cy="2862322"/>
          </a:xfrm>
          <a:prstGeom prst="rect">
            <a:avLst/>
          </a:prstGeom>
          <a:noFill/>
        </p:spPr>
        <p:txBody>
          <a:bodyPr wrap="square" rtlCol="0">
            <a:spAutoFit/>
          </a:bodyPr>
          <a:lstStyle/>
          <a:p>
            <a:pPr marL="571500" indent="-571500">
              <a:buFont typeface="Arial" panose="020B0604020202020204" pitchFamily="34" charset="0"/>
              <a:buChar char="•"/>
            </a:pPr>
            <a:r>
              <a:rPr lang="en-GB" dirty="0"/>
              <a:t>Single-cell RNA sequencing (</a:t>
            </a:r>
            <a:r>
              <a:rPr lang="en-GB" dirty="0" err="1"/>
              <a:t>scRNA-seq</a:t>
            </a:r>
            <a:r>
              <a:rPr lang="en-GB" dirty="0"/>
              <a:t>), for example, </a:t>
            </a:r>
            <a:r>
              <a:rPr lang="en-GB" b="1" dirty="0"/>
              <a:t>can reveal complex and rare cell populations, uncover regulatory relationships between genes, and track the trajectories of distinct cell lineages in development</a:t>
            </a:r>
            <a:r>
              <a:rPr lang="en-GB" dirty="0"/>
              <a:t>.</a:t>
            </a:r>
            <a:endParaRPr lang="en-US" dirty="0">
              <a:cs typeface="Poppins" panose="02000000000000000000" pitchFamily="2" charset="0"/>
            </a:endParaRPr>
          </a:p>
        </p:txBody>
      </p:sp>
      <p:grpSp>
        <p:nvGrpSpPr>
          <p:cNvPr id="9" name="Group 8">
            <a:extLst>
              <a:ext uri="{FF2B5EF4-FFF2-40B4-BE49-F238E27FC236}">
                <a16:creationId xmlns:a16="http://schemas.microsoft.com/office/drawing/2014/main" id="{3AD5F455-9D67-9140-61A5-4E18B2557FE6}"/>
              </a:ext>
            </a:extLst>
          </p:cNvPr>
          <p:cNvGrpSpPr/>
          <p:nvPr/>
        </p:nvGrpSpPr>
        <p:grpSpPr>
          <a:xfrm>
            <a:off x="14784002" y="3825322"/>
            <a:ext cx="6772705" cy="7603703"/>
            <a:chOff x="14784002" y="3825322"/>
            <a:chExt cx="6772705" cy="7603703"/>
          </a:xfrm>
        </p:grpSpPr>
        <p:pic>
          <p:nvPicPr>
            <p:cNvPr id="3074" name="Picture 2" descr="Single-Cell RNA Sequencing to Disentangle the Blood System |  Arteriosclerosis, Thrombosis, and Vascular Biology">
              <a:extLst>
                <a:ext uri="{FF2B5EF4-FFF2-40B4-BE49-F238E27FC236}">
                  <a16:creationId xmlns:a16="http://schemas.microsoft.com/office/drawing/2014/main" id="{0ACC68B7-9D14-6EC1-2F0D-887AC96F0D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84002" y="3825322"/>
              <a:ext cx="6772705" cy="6772705"/>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3E11378-6B52-FA51-54B0-F268B1537FB3}"/>
                </a:ext>
              </a:extLst>
            </p:cNvPr>
            <p:cNvSpPr txBox="1"/>
            <p:nvPr/>
          </p:nvSpPr>
          <p:spPr>
            <a:xfrm>
              <a:off x="14784002" y="10598028"/>
              <a:ext cx="6772704" cy="830997"/>
            </a:xfrm>
            <a:prstGeom prst="rect">
              <a:avLst/>
            </a:prstGeom>
            <a:noFill/>
          </p:spPr>
          <p:txBody>
            <a:bodyPr wrap="square" rtlCol="0">
              <a:spAutoFit/>
            </a:bodyPr>
            <a:lstStyle/>
            <a:p>
              <a:pPr algn="ctr"/>
              <a:r>
                <a:rPr lang="en-US" sz="1600" dirty="0"/>
                <a:t>Jean Acosta, Daniel </a:t>
              </a:r>
              <a:r>
                <a:rPr lang="en-US" sz="1600" dirty="0" err="1"/>
                <a:t>Ssozi</a:t>
              </a:r>
              <a:r>
                <a:rPr lang="en-US" sz="1600" dirty="0"/>
                <a:t> and Peter van Galen</a:t>
              </a:r>
            </a:p>
            <a:p>
              <a:pPr algn="ctr"/>
              <a:r>
                <a:rPr lang="en-GB" sz="1600" i="1" dirty="0"/>
                <a:t>Single-Cell RNA Sequencing to Disentangle the Blood System</a:t>
              </a:r>
              <a:endParaRPr lang="en-US" sz="1600" i="1" dirty="0"/>
            </a:p>
            <a:p>
              <a:pPr algn="ctr"/>
              <a:r>
                <a:rPr lang="en-US" sz="1600" dirty="0">
                  <a:hlinkClick r:id="rId4"/>
                </a:rPr>
                <a:t>https://</a:t>
              </a:r>
              <a:r>
                <a:rPr lang="en-US" sz="1600" dirty="0" err="1">
                  <a:hlinkClick r:id="rId4"/>
                </a:rPr>
                <a:t>www.ahajournals.org</a:t>
              </a:r>
              <a:r>
                <a:rPr lang="en-US" sz="1600" dirty="0">
                  <a:hlinkClick r:id="rId4"/>
                </a:rPr>
                <a:t>/</a:t>
              </a:r>
              <a:r>
                <a:rPr lang="en-US" sz="1600" dirty="0" err="1">
                  <a:hlinkClick r:id="rId4"/>
                </a:rPr>
                <a:t>doi</a:t>
              </a:r>
              <a:r>
                <a:rPr lang="en-US" sz="1600" dirty="0">
                  <a:hlinkClick r:id="rId4"/>
                </a:rPr>
                <a:t>/10.1161/ATVBAHA.120.314654</a:t>
              </a:r>
              <a:endParaRPr lang="en-US" sz="1600" dirty="0"/>
            </a:p>
          </p:txBody>
        </p:sp>
      </p:grpSp>
    </p:spTree>
    <p:extLst>
      <p:ext uri="{BB962C8B-B14F-4D97-AF65-F5344CB8AC3E}">
        <p14:creationId xmlns:p14="http://schemas.microsoft.com/office/powerpoint/2010/main" val="39148321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76400" y="1646238"/>
            <a:ext cx="12204700" cy="9021762"/>
          </a:xfrm>
          <a:prstGeom prst="rect">
            <a:avLst/>
          </a:prstGeom>
          <a:solidFill>
            <a:srgbClr val="0B294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503693" y="4756988"/>
            <a:ext cx="8310609" cy="2215991"/>
          </a:xfrm>
          <a:prstGeom prst="rect">
            <a:avLst/>
          </a:prstGeom>
          <a:noFill/>
        </p:spPr>
        <p:txBody>
          <a:bodyPr wrap="square" lIns="0" tIns="0" rIns="0" bIns="0" rtlCol="0">
            <a:spAutoFit/>
          </a:bodyPr>
          <a:lstStyle/>
          <a:p>
            <a:r>
              <a:rPr lang="en-US" sz="7200" b="1">
                <a:solidFill>
                  <a:schemeClr val="bg1"/>
                </a:solidFill>
                <a:cs typeface="Poppins SemiBold" panose="02000000000000000000" pitchFamily="2" charset="0"/>
              </a:rPr>
              <a:t>Research background and motivation</a:t>
            </a:r>
          </a:p>
        </p:txBody>
      </p:sp>
      <p:sp>
        <p:nvSpPr>
          <p:cNvPr id="8" name="TextBox 7"/>
          <p:cNvSpPr txBox="1"/>
          <p:nvPr/>
        </p:nvSpPr>
        <p:spPr>
          <a:xfrm>
            <a:off x="4503693" y="3843604"/>
            <a:ext cx="7066007" cy="461665"/>
          </a:xfrm>
          <a:prstGeom prst="rect">
            <a:avLst/>
          </a:prstGeom>
          <a:noFill/>
        </p:spPr>
        <p:txBody>
          <a:bodyPr wrap="square" lIns="0" tIns="0" rIns="0" bIns="0" rtlCol="0">
            <a:spAutoFit/>
          </a:bodyPr>
          <a:lstStyle/>
          <a:p>
            <a:r>
              <a:rPr lang="en-US" sz="3000" b="1" cap="all" spc="600">
                <a:solidFill>
                  <a:schemeClr val="bg1"/>
                </a:solidFill>
                <a:cs typeface="Poppins SemiBold" panose="02000000000000000000" pitchFamily="2" charset="0"/>
              </a:rPr>
              <a:t>02</a:t>
            </a:r>
          </a:p>
        </p:txBody>
      </p:sp>
      <p:cxnSp>
        <p:nvCxnSpPr>
          <p:cNvPr id="9" name="Straight Connector 8"/>
          <p:cNvCxnSpPr/>
          <p:nvPr/>
        </p:nvCxnSpPr>
        <p:spPr>
          <a:xfrm flipH="1">
            <a:off x="1676400" y="5331410"/>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503693" y="6972979"/>
            <a:ext cx="7066007" cy="465961"/>
          </a:xfrm>
          <a:prstGeom prst="rect">
            <a:avLst/>
          </a:prstGeom>
          <a:noFill/>
        </p:spPr>
        <p:txBody>
          <a:bodyPr wrap="square" lIns="0" tIns="0" rIns="0" bIns="0" rtlCol="0">
            <a:spAutoFit/>
          </a:bodyPr>
          <a:lstStyle/>
          <a:p>
            <a:pPr>
              <a:lnSpc>
                <a:spcPts val="4000"/>
              </a:lnSpc>
              <a:spcAft>
                <a:spcPts val="3600"/>
              </a:spcAft>
            </a:pPr>
            <a:r>
              <a:rPr lang="en-US" sz="2400" dirty="0">
                <a:solidFill>
                  <a:schemeClr val="bg1"/>
                </a:solidFill>
                <a:cs typeface="Poppins" panose="02000000000000000000" pitchFamily="2" charset="0"/>
              </a:rPr>
              <a:t>What is the impact of smoker’s status on SARS-COV-2</a:t>
            </a:r>
          </a:p>
        </p:txBody>
      </p:sp>
    </p:spTree>
    <p:extLst>
      <p:ext uri="{BB962C8B-B14F-4D97-AF65-F5344CB8AC3E}">
        <p14:creationId xmlns:p14="http://schemas.microsoft.com/office/powerpoint/2010/main" val="4279164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827292" y="2561209"/>
            <a:ext cx="7739107" cy="1107996"/>
          </a:xfrm>
          <a:prstGeom prst="rect">
            <a:avLst/>
          </a:prstGeom>
          <a:noFill/>
        </p:spPr>
        <p:txBody>
          <a:bodyPr wrap="square" lIns="0" tIns="0" rIns="0" bIns="0" rtlCol="0">
            <a:spAutoFit/>
          </a:bodyPr>
          <a:lstStyle/>
          <a:p>
            <a:r>
              <a:rPr lang="en-US" sz="7200" b="1" dirty="0">
                <a:solidFill>
                  <a:schemeClr val="accent1"/>
                </a:solidFill>
                <a:cs typeface="Poppins SemiBold" panose="02000000000000000000" pitchFamily="2" charset="0"/>
              </a:rPr>
              <a:t>Data sets</a:t>
            </a:r>
          </a:p>
        </p:txBody>
      </p:sp>
      <p:sp>
        <p:nvSpPr>
          <p:cNvPr id="7" name="TextBox 6"/>
          <p:cNvSpPr txBox="1"/>
          <p:nvPr/>
        </p:nvSpPr>
        <p:spPr>
          <a:xfrm>
            <a:off x="2827293" y="1647825"/>
            <a:ext cx="6961600" cy="461665"/>
          </a:xfrm>
          <a:prstGeom prst="rect">
            <a:avLst/>
          </a:prstGeom>
          <a:noFill/>
        </p:spPr>
        <p:txBody>
          <a:bodyPr wrap="square" lIns="0" tIns="0" rIns="0" bIns="0" rtlCol="0">
            <a:spAutoFit/>
          </a:bodyPr>
          <a:lstStyle/>
          <a:p>
            <a:r>
              <a:rPr lang="en-US" sz="3000" b="1" cap="all" spc="600" dirty="0">
                <a:solidFill>
                  <a:schemeClr val="accent1"/>
                </a:solidFill>
                <a:cs typeface="Poppins SemiBold" panose="02000000000000000000" pitchFamily="2" charset="0"/>
              </a:rPr>
              <a:t>02 - Research background</a:t>
            </a:r>
          </a:p>
        </p:txBody>
      </p:sp>
      <p:cxnSp>
        <p:nvCxnSpPr>
          <p:cNvPr id="8" name="Straight Connector 7"/>
          <p:cNvCxnSpPr/>
          <p:nvPr/>
        </p:nvCxnSpPr>
        <p:spPr>
          <a:xfrm flipH="1">
            <a:off x="0" y="313563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D529D3D-83A8-4F48-A7AF-498A16C1F492}"/>
              </a:ext>
            </a:extLst>
          </p:cNvPr>
          <p:cNvSpPr txBox="1"/>
          <p:nvPr/>
        </p:nvSpPr>
        <p:spPr>
          <a:xfrm>
            <a:off x="2827293" y="4281055"/>
            <a:ext cx="19675868" cy="6740307"/>
          </a:xfrm>
          <a:prstGeom prst="rect">
            <a:avLst/>
          </a:prstGeom>
          <a:noFill/>
        </p:spPr>
        <p:txBody>
          <a:bodyPr wrap="square" rtlCol="0">
            <a:spAutoFit/>
          </a:bodyPr>
          <a:lstStyle/>
          <a:p>
            <a:pPr marL="571500" indent="-571500">
              <a:buFont typeface="Arial" panose="020B0604020202020204" pitchFamily="34" charset="0"/>
              <a:buChar char="•"/>
            </a:pPr>
            <a:r>
              <a:rPr lang="en-GB" dirty="0"/>
              <a:t>Classic </a:t>
            </a:r>
            <a:r>
              <a:rPr lang="en-GB" dirty="0" err="1"/>
              <a:t>scRNA-seq</a:t>
            </a:r>
            <a:r>
              <a:rPr lang="en-GB" dirty="0"/>
              <a:t> analysis of the SARS-CoV-2 data</a:t>
            </a:r>
          </a:p>
          <a:p>
            <a:pPr marL="1485900" lvl="1" indent="-571500">
              <a:buFont typeface="Arial" panose="020B0604020202020204" pitchFamily="34" charset="0"/>
              <a:buChar char="•"/>
            </a:pPr>
            <a:r>
              <a:rPr lang="en-GB" i="1" dirty="0"/>
              <a:t>Single-cell analysis identifies shared and distinct immune features of COVID-19, Influenza and other community-acquired pneumonia</a:t>
            </a:r>
          </a:p>
          <a:p>
            <a:pPr marL="2400300" lvl="2" indent="-571500">
              <a:buFont typeface="Arial" panose="020B0604020202020204" pitchFamily="34" charset="0"/>
              <a:buChar char="•"/>
            </a:pPr>
            <a:r>
              <a:rPr lang="en-GB" dirty="0">
                <a:hlinkClick r:id="rId3"/>
              </a:rPr>
              <a:t>https://doi.org/10.7554/eLife.69661</a:t>
            </a:r>
            <a:endParaRPr lang="en-GB" dirty="0"/>
          </a:p>
          <a:p>
            <a:pPr marL="2400300" lvl="2" indent="-571500">
              <a:buFont typeface="Arial" panose="020B0604020202020204" pitchFamily="34" charset="0"/>
              <a:buChar char="•"/>
            </a:pPr>
            <a:endParaRPr lang="en-GB" dirty="0"/>
          </a:p>
          <a:p>
            <a:pPr marL="571500" indent="-571500">
              <a:buFont typeface="Arial" panose="020B0604020202020204" pitchFamily="34" charset="0"/>
              <a:buChar char="•"/>
            </a:pPr>
            <a:r>
              <a:rPr lang="en-GB" dirty="0"/>
              <a:t>Comparative analysis of the results of </a:t>
            </a:r>
            <a:r>
              <a:rPr lang="en-GB" dirty="0" err="1"/>
              <a:t>scRNA-seq</a:t>
            </a:r>
            <a:r>
              <a:rPr lang="en-GB" dirty="0"/>
              <a:t> SARS-CoV-2/Pneumonia and partially public data processed in the meta analysis.</a:t>
            </a:r>
          </a:p>
          <a:p>
            <a:pPr marL="1485900" lvl="1" indent="-571500">
              <a:buFont typeface="Arial" panose="020B0604020202020204" pitchFamily="34" charset="0"/>
              <a:buChar char="•"/>
            </a:pPr>
            <a:r>
              <a:rPr lang="en-GB" i="1" dirty="0"/>
              <a:t>Integrated analyses of single-cell atlases reveal age, gender, and smoking status associations with cell type-specific expression of mediators of SARS-CoV-2 viral entry and highlights inflammatory programs in putative target cells </a:t>
            </a:r>
          </a:p>
          <a:p>
            <a:pPr marL="2400300" lvl="2" indent="-571500">
              <a:buFont typeface="Arial" panose="020B0604020202020204" pitchFamily="34" charset="0"/>
              <a:buChar char="•"/>
            </a:pPr>
            <a:r>
              <a:rPr lang="en-GB" dirty="0">
                <a:hlinkClick r:id="rId4"/>
              </a:rPr>
              <a:t>https://doi.org/10.1101/2020.04.19.049254</a:t>
            </a:r>
            <a:endParaRPr lang="en-GB" dirty="0"/>
          </a:p>
          <a:p>
            <a:pPr marL="571500" indent="-571500">
              <a:buFont typeface="Arial" panose="020B0604020202020204" pitchFamily="34" charset="0"/>
              <a:buChar char="•"/>
            </a:pPr>
            <a:endParaRPr lang="en-GB" dirty="0"/>
          </a:p>
        </p:txBody>
      </p:sp>
    </p:spTree>
    <p:extLst>
      <p:ext uri="{BB962C8B-B14F-4D97-AF65-F5344CB8AC3E}">
        <p14:creationId xmlns:p14="http://schemas.microsoft.com/office/powerpoint/2010/main" val="26095987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827292" y="2561209"/>
            <a:ext cx="7739107" cy="1107996"/>
          </a:xfrm>
          <a:prstGeom prst="rect">
            <a:avLst/>
          </a:prstGeom>
          <a:noFill/>
        </p:spPr>
        <p:txBody>
          <a:bodyPr wrap="square" lIns="0" tIns="0" rIns="0" bIns="0" rtlCol="0">
            <a:spAutoFit/>
          </a:bodyPr>
          <a:lstStyle/>
          <a:p>
            <a:r>
              <a:rPr lang="en-US" sz="7200" b="1" dirty="0">
                <a:solidFill>
                  <a:schemeClr val="accent1"/>
                </a:solidFill>
                <a:cs typeface="Poppins SemiBold" panose="02000000000000000000" pitchFamily="2" charset="0"/>
              </a:rPr>
              <a:t>Why this topic?</a:t>
            </a:r>
          </a:p>
        </p:txBody>
      </p:sp>
      <p:sp>
        <p:nvSpPr>
          <p:cNvPr id="7" name="TextBox 6"/>
          <p:cNvSpPr txBox="1"/>
          <p:nvPr/>
        </p:nvSpPr>
        <p:spPr>
          <a:xfrm>
            <a:off x="2827293" y="1647825"/>
            <a:ext cx="6961600" cy="461665"/>
          </a:xfrm>
          <a:prstGeom prst="rect">
            <a:avLst/>
          </a:prstGeom>
          <a:noFill/>
        </p:spPr>
        <p:txBody>
          <a:bodyPr wrap="square" lIns="0" tIns="0" rIns="0" bIns="0" rtlCol="0">
            <a:spAutoFit/>
          </a:bodyPr>
          <a:lstStyle/>
          <a:p>
            <a:r>
              <a:rPr lang="en-US" sz="3000" b="1" cap="all" spc="600" dirty="0">
                <a:solidFill>
                  <a:schemeClr val="accent1"/>
                </a:solidFill>
                <a:cs typeface="Poppins SemiBold" panose="02000000000000000000" pitchFamily="2" charset="0"/>
              </a:rPr>
              <a:t>02 - Research background</a:t>
            </a:r>
          </a:p>
        </p:txBody>
      </p:sp>
      <p:cxnSp>
        <p:nvCxnSpPr>
          <p:cNvPr id="8" name="Straight Connector 7"/>
          <p:cNvCxnSpPr/>
          <p:nvPr/>
        </p:nvCxnSpPr>
        <p:spPr>
          <a:xfrm flipH="1">
            <a:off x="0" y="3135631"/>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D529D3D-83A8-4F48-A7AF-498A16C1F492}"/>
              </a:ext>
            </a:extLst>
          </p:cNvPr>
          <p:cNvSpPr txBox="1"/>
          <p:nvPr/>
        </p:nvSpPr>
        <p:spPr>
          <a:xfrm>
            <a:off x="2827293" y="4281055"/>
            <a:ext cx="19675868" cy="1754326"/>
          </a:xfrm>
          <a:prstGeom prst="rect">
            <a:avLst/>
          </a:prstGeom>
          <a:noFill/>
        </p:spPr>
        <p:txBody>
          <a:bodyPr wrap="square" rtlCol="0">
            <a:spAutoFit/>
          </a:bodyPr>
          <a:lstStyle/>
          <a:p>
            <a:pPr marL="571500" indent="-571500">
              <a:buFont typeface="Arial" panose="020B0604020202020204" pitchFamily="34" charset="0"/>
              <a:buChar char="•"/>
            </a:pPr>
            <a:r>
              <a:rPr lang="en-GB" dirty="0"/>
              <a:t>Huge research potential</a:t>
            </a:r>
          </a:p>
          <a:p>
            <a:pPr marL="571500" indent="-571500">
              <a:buFont typeface="Arial" panose="020B0604020202020204" pitchFamily="34" charset="0"/>
              <a:buChar char="•"/>
            </a:pPr>
            <a:r>
              <a:rPr lang="en-GB" dirty="0"/>
              <a:t>There will be more and more data in the future</a:t>
            </a:r>
          </a:p>
          <a:p>
            <a:pPr marL="571500" indent="-571500">
              <a:buFont typeface="Arial" panose="020B0604020202020204" pitchFamily="34" charset="0"/>
              <a:buChar char="•"/>
            </a:pPr>
            <a:r>
              <a:rPr lang="en-GB" dirty="0"/>
              <a:t>Personal reasons – family member (smoker) suffered complications after COVID-19 </a:t>
            </a:r>
          </a:p>
        </p:txBody>
      </p:sp>
      <p:pic>
        <p:nvPicPr>
          <p:cNvPr id="2052" name="Picture 4" descr="A cluster of COVID-19 in Beijing, People's Republic of China">
            <a:extLst>
              <a:ext uri="{FF2B5EF4-FFF2-40B4-BE49-F238E27FC236}">
                <a16:creationId xmlns:a16="http://schemas.microsoft.com/office/drawing/2014/main" id="{95C734B7-7EA9-0FF5-CFB9-9C9EB59090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1966" y="7005637"/>
            <a:ext cx="9000067" cy="5062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2928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76400" y="1646238"/>
            <a:ext cx="12204700" cy="9021762"/>
          </a:xfrm>
          <a:prstGeom prst="rect">
            <a:avLst/>
          </a:prstGeom>
          <a:solidFill>
            <a:srgbClr val="0B294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503693" y="4756988"/>
            <a:ext cx="8310609" cy="2215991"/>
          </a:xfrm>
          <a:prstGeom prst="rect">
            <a:avLst/>
          </a:prstGeom>
          <a:noFill/>
        </p:spPr>
        <p:txBody>
          <a:bodyPr wrap="square" lIns="0" tIns="0" rIns="0" bIns="0" rtlCol="0">
            <a:spAutoFit/>
          </a:bodyPr>
          <a:lstStyle/>
          <a:p>
            <a:r>
              <a:rPr lang="en-US" sz="7200" b="1" dirty="0">
                <a:solidFill>
                  <a:schemeClr val="bg1"/>
                </a:solidFill>
                <a:cs typeface="Poppins SemiBold" panose="02000000000000000000" pitchFamily="2" charset="0"/>
              </a:rPr>
              <a:t>Workflow methodology</a:t>
            </a:r>
          </a:p>
        </p:txBody>
      </p:sp>
      <p:sp>
        <p:nvSpPr>
          <p:cNvPr id="8" name="TextBox 7"/>
          <p:cNvSpPr txBox="1"/>
          <p:nvPr/>
        </p:nvSpPr>
        <p:spPr>
          <a:xfrm>
            <a:off x="4503693" y="3843604"/>
            <a:ext cx="7066007" cy="461665"/>
          </a:xfrm>
          <a:prstGeom prst="rect">
            <a:avLst/>
          </a:prstGeom>
          <a:noFill/>
        </p:spPr>
        <p:txBody>
          <a:bodyPr wrap="square" lIns="0" tIns="0" rIns="0" bIns="0" rtlCol="0">
            <a:spAutoFit/>
          </a:bodyPr>
          <a:lstStyle/>
          <a:p>
            <a:r>
              <a:rPr lang="en-US" sz="3000" b="1" cap="all" spc="600">
                <a:solidFill>
                  <a:schemeClr val="bg1"/>
                </a:solidFill>
                <a:cs typeface="Poppins SemiBold" panose="02000000000000000000" pitchFamily="2" charset="0"/>
              </a:rPr>
              <a:t>03</a:t>
            </a:r>
          </a:p>
        </p:txBody>
      </p:sp>
      <p:cxnSp>
        <p:nvCxnSpPr>
          <p:cNvPr id="9" name="Straight Connector 8"/>
          <p:cNvCxnSpPr/>
          <p:nvPr/>
        </p:nvCxnSpPr>
        <p:spPr>
          <a:xfrm flipH="1">
            <a:off x="1676400" y="5331410"/>
            <a:ext cx="1674813" cy="0"/>
          </a:xfrm>
          <a:prstGeom prst="line">
            <a:avLst/>
          </a:prstGeom>
          <a:ln w="76200">
            <a:solidFill>
              <a:srgbClr val="FBBA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503692" y="6972979"/>
            <a:ext cx="7066007" cy="465961"/>
          </a:xfrm>
          <a:prstGeom prst="rect">
            <a:avLst/>
          </a:prstGeom>
          <a:noFill/>
        </p:spPr>
        <p:txBody>
          <a:bodyPr wrap="square" lIns="0" tIns="0" rIns="0" bIns="0" rtlCol="0">
            <a:spAutoFit/>
          </a:bodyPr>
          <a:lstStyle/>
          <a:p>
            <a:pPr>
              <a:lnSpc>
                <a:spcPts val="4000"/>
              </a:lnSpc>
              <a:spcAft>
                <a:spcPts val="3600"/>
              </a:spcAft>
            </a:pPr>
            <a:r>
              <a:rPr lang="en-US" sz="2400" dirty="0">
                <a:solidFill>
                  <a:schemeClr val="bg1"/>
                </a:solidFill>
                <a:cs typeface="Poppins" panose="02000000000000000000" pitchFamily="2" charset="0"/>
              </a:rPr>
              <a:t>How did I approach analysis of Single Cell data</a:t>
            </a:r>
          </a:p>
        </p:txBody>
      </p:sp>
    </p:spTree>
    <p:extLst>
      <p:ext uri="{BB962C8B-B14F-4D97-AF65-F5344CB8AC3E}">
        <p14:creationId xmlns:p14="http://schemas.microsoft.com/office/powerpoint/2010/main" val="34368179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Office Theme">
  <a:themeElements>
    <a:clrScheme name="Custom 1">
      <a:dk1>
        <a:srgbClr val="000000"/>
      </a:dk1>
      <a:lt1>
        <a:sysClr val="window" lastClr="FFFFFF"/>
      </a:lt1>
      <a:dk2>
        <a:srgbClr val="000000"/>
      </a:dk2>
      <a:lt2>
        <a:srgbClr val="E4E6E8"/>
      </a:lt2>
      <a:accent1>
        <a:srgbClr val="000000"/>
      </a:accent1>
      <a:accent2>
        <a:srgbClr val="7F7F7F"/>
      </a:accent2>
      <a:accent3>
        <a:srgbClr val="A7A7A7"/>
      </a:accent3>
      <a:accent4>
        <a:srgbClr val="000000"/>
      </a:accent4>
      <a:accent5>
        <a:srgbClr val="7F7F7F"/>
      </a:accent5>
      <a:accent6>
        <a:srgbClr val="DCDDDE"/>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8730</TotalTime>
  <Words>1335</Words>
  <Application>Microsoft Macintosh PowerPoint</Application>
  <PresentationFormat>Custom</PresentationFormat>
  <Paragraphs>116</Paragraphs>
  <Slides>18</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Barlow SCK SemiBold</vt:lpstr>
      <vt:lpstr>Calibri</vt:lpstr>
      <vt:lpstr>Calibri Light</vt:lpstr>
      <vt:lpstr>Montserrat Light</vt:lpstr>
      <vt:lpstr>Montserrat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JafarDesigns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JafarDesigns</dc:creator>
  <cp:lastModifiedBy>Mateusz Urbanek (mateurb418)</cp:lastModifiedBy>
  <cp:revision>939</cp:revision>
  <dcterms:created xsi:type="dcterms:W3CDTF">2016-06-20T18:47:00Z</dcterms:created>
  <dcterms:modified xsi:type="dcterms:W3CDTF">2022-07-06T09:58:52Z</dcterms:modified>
</cp:coreProperties>
</file>

<file path=docProps/thumbnail.jpeg>
</file>